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08" r:id="rId4"/>
  </p:sldMasterIdLst>
  <p:notesMasterIdLst>
    <p:notesMasterId r:id="rId51"/>
  </p:notesMasterIdLst>
  <p:handoutMasterIdLst>
    <p:handoutMasterId r:id="rId52"/>
  </p:handoutMasterIdLst>
  <p:sldIdLst>
    <p:sldId id="268" r:id="rId5"/>
    <p:sldId id="281" r:id="rId6"/>
    <p:sldId id="308" r:id="rId7"/>
    <p:sldId id="282" r:id="rId8"/>
    <p:sldId id="309" r:id="rId9"/>
    <p:sldId id="283" r:id="rId10"/>
    <p:sldId id="285" r:id="rId11"/>
    <p:sldId id="286" r:id="rId12"/>
    <p:sldId id="287" r:id="rId13"/>
    <p:sldId id="288" r:id="rId14"/>
    <p:sldId id="289"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5" r:id="rId28"/>
    <p:sldId id="311" r:id="rId29"/>
    <p:sldId id="306" r:id="rId30"/>
    <p:sldId id="307" r:id="rId31"/>
    <p:sldId id="310" r:id="rId32"/>
    <p:sldId id="284" r:id="rId33"/>
    <p:sldId id="292" r:id="rId34"/>
    <p:sldId id="312" r:id="rId35"/>
    <p:sldId id="314" r:id="rId36"/>
    <p:sldId id="316" r:id="rId37"/>
    <p:sldId id="315" r:id="rId38"/>
    <p:sldId id="323" r:id="rId39"/>
    <p:sldId id="317" r:id="rId40"/>
    <p:sldId id="325" r:id="rId41"/>
    <p:sldId id="318" r:id="rId42"/>
    <p:sldId id="290" r:id="rId43"/>
    <p:sldId id="319" r:id="rId44"/>
    <p:sldId id="320" r:id="rId45"/>
    <p:sldId id="321" r:id="rId46"/>
    <p:sldId id="322" r:id="rId47"/>
    <p:sldId id="324" r:id="rId48"/>
    <p:sldId id="291" r:id="rId49"/>
    <p:sldId id="279" r:id="rId50"/>
  </p:sldIdLst>
  <p:sldSz cx="9144000" cy="6858000" type="screen4x3"/>
  <p:notesSz cx="6858000" cy="9144000"/>
  <p:custShowLst>
    <p:custShow name="version 1" id="0">
      <p:sldLst/>
    </p:custShow>
  </p:custShowLst>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8F8F"/>
    <a:srgbClr val="BC1E1E"/>
    <a:srgbClr val="C95447"/>
    <a:srgbClr val="FFFFFF"/>
    <a:srgbClr val="5E5E5E"/>
    <a:srgbClr val="E2BAC0"/>
    <a:srgbClr val="D6877F"/>
    <a:srgbClr val="751614"/>
    <a:srgbClr val="9919C1"/>
    <a:srgbClr val="8B70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034E78-7F5D-4C2E-B375-FC64B27BC917}" styleName="Style foncé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4638" autoAdjust="0"/>
  </p:normalViewPr>
  <p:slideViewPr>
    <p:cSldViewPr snapToGrid="0" snapToObjects="1">
      <p:cViewPr varScale="1">
        <p:scale>
          <a:sx n="114" d="100"/>
          <a:sy n="114" d="100"/>
        </p:scale>
        <p:origin x="1374"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01CBBAD-02A5-A844-BB23-214EC44D4955}" type="datetimeFigureOut">
              <a:rPr lang="fr-FR" smtClean="0"/>
              <a:pPr/>
              <a:t>26/04/2019</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CAFA6A-0EE6-1A4F-BFE7-7CD62ADE6186}" type="slidenum">
              <a:rPr lang="fr-FR" smtClean="0"/>
              <a:pPr/>
              <a:t>‹N°›</a:t>
            </a:fld>
            <a:endParaRPr lang="fr-FR"/>
          </a:p>
        </p:txBody>
      </p:sp>
    </p:spTree>
    <p:extLst>
      <p:ext uri="{BB962C8B-B14F-4D97-AF65-F5344CB8AC3E}">
        <p14:creationId xmlns:p14="http://schemas.microsoft.com/office/powerpoint/2010/main" val="352494839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6ED541-ADA4-B54C-9DAE-6F1D4FD4E344}" type="datetimeFigureOut">
              <a:rPr lang="fr-FR" smtClean="0"/>
              <a:pPr/>
              <a:t>26/04/2019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5C3A92-6EB2-BB4E-A2DB-F39D60CB20CA}" type="slidenum">
              <a:rPr lang="fr-FR" smtClean="0"/>
              <a:pPr/>
              <a:t>‹N°›</a:t>
            </a:fld>
            <a:endParaRPr lang="fr-FR"/>
          </a:p>
        </p:txBody>
      </p:sp>
    </p:spTree>
    <p:extLst>
      <p:ext uri="{BB962C8B-B14F-4D97-AF65-F5344CB8AC3E}">
        <p14:creationId xmlns:p14="http://schemas.microsoft.com/office/powerpoint/2010/main" val="80168841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A095181-9447-43B1-A096-0BD8638DF4B8}"/>
              </a:ext>
            </a:extLst>
          </p:cNvPr>
          <p:cNvPicPr>
            <a:picLocks noChangeAspect="1"/>
          </p:cNvPicPr>
          <p:nvPr userDrawn="1"/>
        </p:nvPicPr>
        <p:blipFill>
          <a:blip r:embed="rId2"/>
          <a:stretch>
            <a:fillRect/>
          </a:stretch>
        </p:blipFill>
        <p:spPr>
          <a:xfrm>
            <a:off x="1024524" y="856576"/>
            <a:ext cx="6951792" cy="4839663"/>
          </a:xfrm>
          <a:prstGeom prst="rect">
            <a:avLst/>
          </a:prstGeom>
        </p:spPr>
      </p:pic>
      <p:sp>
        <p:nvSpPr>
          <p:cNvPr id="12" name="Rectangle 11">
            <a:extLst>
              <a:ext uri="{FF2B5EF4-FFF2-40B4-BE49-F238E27FC236}">
                <a16:creationId xmlns:a16="http://schemas.microsoft.com/office/drawing/2014/main" id="{E3A614E5-D8A3-4937-B566-751EB5A5C2AE}"/>
              </a:ext>
            </a:extLst>
          </p:cNvPr>
          <p:cNvSpPr/>
          <p:nvPr userDrawn="1"/>
        </p:nvSpPr>
        <p:spPr>
          <a:xfrm>
            <a:off x="670978" y="763480"/>
            <a:ext cx="7800377" cy="4947817"/>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6" name="Rectangle 5"/>
          <p:cNvSpPr/>
          <p:nvPr userDrawn="1"/>
        </p:nvSpPr>
        <p:spPr>
          <a:xfrm>
            <a:off x="0" y="5643578"/>
            <a:ext cx="9144000" cy="12144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3" name="Imag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4101" y="5757867"/>
            <a:ext cx="1540729" cy="845133"/>
          </a:xfrm>
          <a:prstGeom prst="rect">
            <a:avLst/>
          </a:prstGeom>
        </p:spPr>
      </p:pic>
      <p:sp>
        <p:nvSpPr>
          <p:cNvPr id="11" name="Triangle rectangle 10"/>
          <p:cNvSpPr/>
          <p:nvPr userDrawn="1"/>
        </p:nvSpPr>
        <p:spPr>
          <a:xfrm flipV="1">
            <a:off x="-1" y="22859"/>
            <a:ext cx="6819901" cy="4034256"/>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Trebuchet MS" panose="020B0603020202020204" pitchFamily="34" charset="0"/>
            </a:endParaRPr>
          </a:p>
        </p:txBody>
      </p:sp>
      <p:sp>
        <p:nvSpPr>
          <p:cNvPr id="21" name="Sous-titre 2"/>
          <p:cNvSpPr>
            <a:spLocks noGrp="1"/>
          </p:cNvSpPr>
          <p:nvPr userDrawn="1">
            <p:ph type="subTitle" idx="1"/>
          </p:nvPr>
        </p:nvSpPr>
        <p:spPr>
          <a:xfrm>
            <a:off x="250825" y="1067753"/>
            <a:ext cx="4230193" cy="441007"/>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6" name="Titre 8"/>
          <p:cNvSpPr>
            <a:spLocks noGrp="1"/>
          </p:cNvSpPr>
          <p:nvPr userDrawn="1">
            <p:ph type="title"/>
          </p:nvPr>
        </p:nvSpPr>
        <p:spPr>
          <a:xfrm>
            <a:off x="250367" y="212927"/>
            <a:ext cx="5174871" cy="480131"/>
          </a:xfrm>
          <a:prstGeom prst="rect">
            <a:avLst/>
          </a:prstGeom>
          <a:ln>
            <a:noFill/>
          </a:ln>
        </p:spPr>
        <p:txBody>
          <a:bodyPr wrap="square">
            <a:spAutoFit/>
          </a:bodyPr>
          <a:lstStyle>
            <a:lvl1pPr marL="0" algn="l" defTabSz="457200" rtl="0" eaLnBrk="1" latinLnBrk="0" hangingPunct="1">
              <a:defRPr lang="fr-FR" sz="2800" b="1" kern="1200" dirty="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Espace réservé du texte 12"/>
          <p:cNvSpPr>
            <a:spLocks noGrp="1"/>
          </p:cNvSpPr>
          <p:nvPr userDrawn="1">
            <p:ph type="body" sz="quarter" idx="11" hasCustomPrompt="1"/>
          </p:nvPr>
        </p:nvSpPr>
        <p:spPr>
          <a:xfrm>
            <a:off x="250825" y="1737995"/>
            <a:ext cx="3063875" cy="395288"/>
          </a:xfrm>
          <a:prstGeom prst="rect">
            <a:avLst/>
          </a:prstGeom>
        </p:spPr>
        <p:txBody>
          <a:bodyPr/>
          <a:lstStyle>
            <a:lvl1pPr marL="0" algn="l" defTabSz="457200" rtl="0" eaLnBrk="1" latinLnBrk="0" hangingPunct="1">
              <a:defRPr lang="fr-FR" sz="1600" b="1" kern="1200" dirty="0" smtClean="0">
                <a:solidFill>
                  <a:schemeClr val="bg1"/>
                </a:solidFill>
                <a:latin typeface="Trebuchet MS" panose="020B0603020202020204" pitchFamily="34" charset="0"/>
                <a:ea typeface="+mn-ea"/>
                <a:cs typeface="Trebuchet MS" panose="020B0603020202020204" pitchFamily="34" charset="0"/>
              </a:defRPr>
            </a:lvl1pPr>
          </a:lstStyle>
          <a:p>
            <a:pPr lvl="0"/>
            <a:r>
              <a:rPr lang="fr-FR" dirty="0"/>
              <a:t>Client</a:t>
            </a:r>
          </a:p>
        </p:txBody>
      </p:sp>
      <p:sp>
        <p:nvSpPr>
          <p:cNvPr id="19" name="Espace réservé du texte 14"/>
          <p:cNvSpPr>
            <a:spLocks noGrp="1"/>
          </p:cNvSpPr>
          <p:nvPr userDrawn="1">
            <p:ph type="body" sz="quarter" idx="12" hasCustomPrompt="1"/>
          </p:nvPr>
        </p:nvSpPr>
        <p:spPr>
          <a:xfrm>
            <a:off x="250825" y="2590483"/>
            <a:ext cx="1749407" cy="330878"/>
          </a:xfrm>
          <a:prstGeom prst="rect">
            <a:avLst/>
          </a:prstGeom>
        </p:spPr>
        <p:txBody>
          <a:bodyPr/>
          <a:lstStyle>
            <a:lvl1pPr>
              <a:defRPr lang="fr-FR" sz="1400" b="0" kern="1200" dirty="0" smtClean="0">
                <a:solidFill>
                  <a:schemeClr val="bg1"/>
                </a:solidFill>
                <a:latin typeface="Trebuchet MS" panose="020B0603020202020204" pitchFamily="34" charset="0"/>
                <a:ea typeface="+mn-ea"/>
                <a:cs typeface="Trebuchet MS" panose="020B0603020202020204" pitchFamily="34" charset="0"/>
              </a:defRPr>
            </a:lvl1pPr>
            <a:lvl2pPr marL="342900" indent="0">
              <a:buNone/>
              <a:defRPr>
                <a:latin typeface="Trebuchet MS" panose="020B0603020202020204" pitchFamily="34" charset="0"/>
              </a:defRPr>
            </a:lvl2pPr>
          </a:lstStyle>
          <a:p>
            <a:pPr lvl="0"/>
            <a:r>
              <a:rPr lang="fr-FR" dirty="0"/>
              <a:t>Mois 2014</a:t>
            </a:r>
          </a:p>
        </p:txBody>
      </p:sp>
      <p:pic>
        <p:nvPicPr>
          <p:cNvPr id="1026" name="Picture 2" descr="Résultat de recherche d'images pour &quot;dirmed&quot;">
            <a:extLst>
              <a:ext uri="{FF2B5EF4-FFF2-40B4-BE49-F238E27FC236}">
                <a16:creationId xmlns:a16="http://schemas.microsoft.com/office/drawing/2014/main" id="{635358AD-9C68-4FBE-A571-5B9F9E3A7EBC}"/>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5116946" y="5785844"/>
            <a:ext cx="1384300" cy="86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81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9"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chemeClr val="accent2"/>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n">
    <p:spTree>
      <p:nvGrpSpPr>
        <p:cNvPr id="1" name=""/>
        <p:cNvGrpSpPr/>
        <p:nvPr/>
      </p:nvGrpSpPr>
      <p:grpSpPr>
        <a:xfrm>
          <a:off x="0" y="0"/>
          <a:ext cx="0" cy="0"/>
          <a:chOff x="0" y="0"/>
          <a:chExt cx="0" cy="0"/>
        </a:xfrm>
      </p:grpSpPr>
      <p:sp>
        <p:nvSpPr>
          <p:cNvPr id="16" name="Rectangle 10"/>
          <p:cNvSpPr/>
          <p:nvPr userDrawn="1"/>
        </p:nvSpPr>
        <p:spPr>
          <a:xfrm>
            <a:off x="-40944" y="-26580"/>
            <a:ext cx="9202046" cy="3752419"/>
          </a:xfrm>
          <a:custGeom>
            <a:avLst/>
            <a:gdLst>
              <a:gd name="connsiteX0" fmla="*/ 0 w 5762810"/>
              <a:gd name="connsiteY0" fmla="*/ 0 h 2906256"/>
              <a:gd name="connsiteX1" fmla="*/ 5762810 w 5762810"/>
              <a:gd name="connsiteY1" fmla="*/ 0 h 2906256"/>
              <a:gd name="connsiteX2" fmla="*/ 5762810 w 5762810"/>
              <a:gd name="connsiteY2" fmla="*/ 2906256 h 2906256"/>
              <a:gd name="connsiteX3" fmla="*/ 0 w 5762810"/>
              <a:gd name="connsiteY3" fmla="*/ 2906256 h 2906256"/>
              <a:gd name="connsiteX4" fmla="*/ 0 w 5762810"/>
              <a:gd name="connsiteY4" fmla="*/ 0 h 2906256"/>
              <a:gd name="connsiteX0" fmla="*/ 0 w 8874500"/>
              <a:gd name="connsiteY0" fmla="*/ 0 h 3356632"/>
              <a:gd name="connsiteX1" fmla="*/ 8874500 w 8874500"/>
              <a:gd name="connsiteY1" fmla="*/ 450376 h 3356632"/>
              <a:gd name="connsiteX2" fmla="*/ 8874500 w 8874500"/>
              <a:gd name="connsiteY2" fmla="*/ 3356632 h 3356632"/>
              <a:gd name="connsiteX3" fmla="*/ 3111690 w 8874500"/>
              <a:gd name="connsiteY3" fmla="*/ 3356632 h 3356632"/>
              <a:gd name="connsiteX4" fmla="*/ 0 w 8874500"/>
              <a:gd name="connsiteY4" fmla="*/ 0 h 3356632"/>
              <a:gd name="connsiteX0" fmla="*/ 0 w 8874500"/>
              <a:gd name="connsiteY0" fmla="*/ 1606 h 3358238"/>
              <a:gd name="connsiteX1" fmla="*/ 8874500 w 8874500"/>
              <a:gd name="connsiteY1" fmla="*/ 451982 h 3358238"/>
              <a:gd name="connsiteX2" fmla="*/ 8874500 w 8874500"/>
              <a:gd name="connsiteY2" fmla="*/ 3358238 h 3358238"/>
              <a:gd name="connsiteX3" fmla="*/ 3111690 w 8874500"/>
              <a:gd name="connsiteY3" fmla="*/ 3358238 h 3358238"/>
              <a:gd name="connsiteX4" fmla="*/ 0 w 8874500"/>
              <a:gd name="connsiteY4" fmla="*/ 1606 h 3358238"/>
              <a:gd name="connsiteX0" fmla="*/ 0 w 9202046"/>
              <a:gd name="connsiteY0" fmla="*/ 82942 h 3439574"/>
              <a:gd name="connsiteX1" fmla="*/ 9202046 w 9202046"/>
              <a:gd name="connsiteY1" fmla="*/ 69294 h 3439574"/>
              <a:gd name="connsiteX2" fmla="*/ 8874500 w 9202046"/>
              <a:gd name="connsiteY2" fmla="*/ 3439574 h 3439574"/>
              <a:gd name="connsiteX3" fmla="*/ 3111690 w 9202046"/>
              <a:gd name="connsiteY3" fmla="*/ 3439574 h 3439574"/>
              <a:gd name="connsiteX4" fmla="*/ 0 w 9202046"/>
              <a:gd name="connsiteY4" fmla="*/ 82942 h 3439574"/>
              <a:gd name="connsiteX0" fmla="*/ 0 w 9202046"/>
              <a:gd name="connsiteY0" fmla="*/ 13648 h 3370280"/>
              <a:gd name="connsiteX1" fmla="*/ 9202046 w 9202046"/>
              <a:gd name="connsiteY1" fmla="*/ 0 h 3370280"/>
              <a:gd name="connsiteX2" fmla="*/ 8874500 w 9202046"/>
              <a:gd name="connsiteY2" fmla="*/ 3370280 h 3370280"/>
              <a:gd name="connsiteX3" fmla="*/ 3111690 w 9202046"/>
              <a:gd name="connsiteY3" fmla="*/ 3370280 h 3370280"/>
              <a:gd name="connsiteX4" fmla="*/ 0 w 9202046"/>
              <a:gd name="connsiteY4" fmla="*/ 13648 h 3370280"/>
              <a:gd name="connsiteX0" fmla="*/ 0 w 9202047"/>
              <a:gd name="connsiteY0" fmla="*/ 13648 h 3370280"/>
              <a:gd name="connsiteX1" fmla="*/ 9202046 w 9202047"/>
              <a:gd name="connsiteY1" fmla="*/ 0 h 3370280"/>
              <a:gd name="connsiteX2" fmla="*/ 9202047 w 9202047"/>
              <a:gd name="connsiteY2" fmla="*/ 3288393 h 3370280"/>
              <a:gd name="connsiteX3" fmla="*/ 3111690 w 9202047"/>
              <a:gd name="connsiteY3" fmla="*/ 3370280 h 3370280"/>
              <a:gd name="connsiteX4" fmla="*/ 0 w 9202047"/>
              <a:gd name="connsiteY4" fmla="*/ 13648 h 3370280"/>
              <a:gd name="connsiteX0" fmla="*/ 0 w 9202047"/>
              <a:gd name="connsiteY0" fmla="*/ 13648 h 3302041"/>
              <a:gd name="connsiteX1" fmla="*/ 9202046 w 9202047"/>
              <a:gd name="connsiteY1" fmla="*/ 0 h 3302041"/>
              <a:gd name="connsiteX2" fmla="*/ 9202047 w 9202047"/>
              <a:gd name="connsiteY2" fmla="*/ 3288393 h 3302041"/>
              <a:gd name="connsiteX3" fmla="*/ 3493827 w 9202047"/>
              <a:gd name="connsiteY3" fmla="*/ 3302041 h 3302041"/>
              <a:gd name="connsiteX4" fmla="*/ 0 w 9202047"/>
              <a:gd name="connsiteY4" fmla="*/ 13648 h 3302041"/>
              <a:gd name="connsiteX0" fmla="*/ 0 w 9202046"/>
              <a:gd name="connsiteY0" fmla="*/ 13648 h 4107259"/>
              <a:gd name="connsiteX1" fmla="*/ 9202046 w 9202046"/>
              <a:gd name="connsiteY1" fmla="*/ 0 h 4107259"/>
              <a:gd name="connsiteX2" fmla="*/ 9188399 w 9202046"/>
              <a:gd name="connsiteY2" fmla="*/ 4107259 h 4107259"/>
              <a:gd name="connsiteX3" fmla="*/ 3493827 w 9202046"/>
              <a:gd name="connsiteY3" fmla="*/ 3302041 h 4107259"/>
              <a:gd name="connsiteX4" fmla="*/ 0 w 9202046"/>
              <a:gd name="connsiteY4" fmla="*/ 13648 h 4107259"/>
              <a:gd name="connsiteX0" fmla="*/ 0 w 9202046"/>
              <a:gd name="connsiteY0" fmla="*/ 13648 h 4107259"/>
              <a:gd name="connsiteX1" fmla="*/ 9202046 w 9202046"/>
              <a:gd name="connsiteY1" fmla="*/ 0 h 4107259"/>
              <a:gd name="connsiteX2" fmla="*/ 9188399 w 9202046"/>
              <a:gd name="connsiteY2" fmla="*/ 4107259 h 4107259"/>
              <a:gd name="connsiteX3" fmla="*/ 40943 w 9202046"/>
              <a:gd name="connsiteY3" fmla="*/ 2046447 h 4107259"/>
              <a:gd name="connsiteX4" fmla="*/ 0 w 9202046"/>
              <a:gd name="connsiteY4" fmla="*/ 13648 h 4107259"/>
              <a:gd name="connsiteX0" fmla="*/ 0 w 9202046"/>
              <a:gd name="connsiteY0" fmla="*/ 13648 h 4107259"/>
              <a:gd name="connsiteX1" fmla="*/ 9202046 w 9202046"/>
              <a:gd name="connsiteY1" fmla="*/ 0 h 4107259"/>
              <a:gd name="connsiteX2" fmla="*/ 9188399 w 9202046"/>
              <a:gd name="connsiteY2" fmla="*/ 4107259 h 4107259"/>
              <a:gd name="connsiteX3" fmla="*/ 40943 w 9202046"/>
              <a:gd name="connsiteY3" fmla="*/ 2160558 h 4107259"/>
              <a:gd name="connsiteX4" fmla="*/ 0 w 9202046"/>
              <a:gd name="connsiteY4" fmla="*/ 13648 h 4107259"/>
              <a:gd name="connsiteX0" fmla="*/ 0 w 9202046"/>
              <a:gd name="connsiteY0" fmla="*/ 13648 h 3921828"/>
              <a:gd name="connsiteX1" fmla="*/ 9202046 w 9202046"/>
              <a:gd name="connsiteY1" fmla="*/ 0 h 3921828"/>
              <a:gd name="connsiteX2" fmla="*/ 9188399 w 9202046"/>
              <a:gd name="connsiteY2" fmla="*/ 3921828 h 3921828"/>
              <a:gd name="connsiteX3" fmla="*/ 40943 w 9202046"/>
              <a:gd name="connsiteY3" fmla="*/ 2160558 h 3921828"/>
              <a:gd name="connsiteX4" fmla="*/ 0 w 9202046"/>
              <a:gd name="connsiteY4" fmla="*/ 13648 h 3921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2046" h="3921828">
                <a:moveTo>
                  <a:pt x="0" y="13648"/>
                </a:moveTo>
                <a:lnTo>
                  <a:pt x="9202046" y="0"/>
                </a:lnTo>
                <a:cubicBezTo>
                  <a:pt x="9202046" y="1096131"/>
                  <a:pt x="9188399" y="2825697"/>
                  <a:pt x="9188399" y="3921828"/>
                </a:cubicBezTo>
                <a:lnTo>
                  <a:pt x="40943" y="2160558"/>
                </a:lnTo>
                <a:lnTo>
                  <a:pt x="0" y="13648"/>
                </a:lnTo>
                <a:close/>
              </a:path>
            </a:pathLst>
          </a:cu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Trebuchet MS" panose="020B0603020202020204" pitchFamily="34" charset="0"/>
            </a:endParaRPr>
          </a:p>
        </p:txBody>
      </p:sp>
      <p:pic>
        <p:nvPicPr>
          <p:cNvPr id="9" name="Image 8"/>
          <p:cNvPicPr>
            <a:picLocks noChangeAspect="1"/>
          </p:cNvPicPr>
          <p:nvPr userDrawn="1"/>
        </p:nvPicPr>
        <p:blipFill rotWithShape="1">
          <a:blip r:embed="rId2" cstate="screen">
            <a:extLst>
              <a:ext uri="{28A0092B-C50C-407E-A947-70E740481C1C}">
                <a14:useLocalDpi xmlns:a14="http://schemas.microsoft.com/office/drawing/2010/main"/>
              </a:ext>
            </a:extLst>
          </a:blip>
          <a:srcRect l="-6051" t="-6443" b="-918"/>
          <a:stretch/>
        </p:blipFill>
        <p:spPr>
          <a:xfrm>
            <a:off x="69817" y="998633"/>
            <a:ext cx="2502594" cy="3930556"/>
          </a:xfrm>
          <a:prstGeom prst="rect">
            <a:avLst/>
          </a:prstGeom>
        </p:spPr>
      </p:pic>
      <p:sp>
        <p:nvSpPr>
          <p:cNvPr id="22" name="Rectangle 21"/>
          <p:cNvSpPr/>
          <p:nvPr userDrawn="1"/>
        </p:nvSpPr>
        <p:spPr>
          <a:xfrm>
            <a:off x="0" y="5643578"/>
            <a:ext cx="9144000" cy="12144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7" name="Rectangle 16"/>
          <p:cNvSpPr/>
          <p:nvPr userDrawn="1"/>
        </p:nvSpPr>
        <p:spPr>
          <a:xfrm>
            <a:off x="2784143" y="155346"/>
            <a:ext cx="6049412" cy="2277547"/>
          </a:xfrm>
          <a:prstGeom prst="rect">
            <a:avLst/>
          </a:prstGeom>
        </p:spPr>
        <p:txBody>
          <a:bodyPr wrap="square">
            <a:spAutoFit/>
          </a:bodyPr>
          <a:lstStyle/>
          <a:p>
            <a:pPr algn="just">
              <a:spcBef>
                <a:spcPts val="600"/>
              </a:spcBef>
              <a:spcAft>
                <a:spcPts val="600"/>
              </a:spcAft>
            </a:pPr>
            <a:r>
              <a:rPr lang="fr-FR" sz="2400" b="1" dirty="0">
                <a:solidFill>
                  <a:schemeClr val="bg1"/>
                </a:solidFill>
                <a:latin typeface="Trebuchet MS" panose="020B0603020202020204" pitchFamily="34" charset="0"/>
              </a:rPr>
              <a:t>EXPLAIN</a:t>
            </a:r>
            <a:r>
              <a:rPr lang="fr-FR" sz="2400" dirty="0">
                <a:solidFill>
                  <a:schemeClr val="bg1"/>
                </a:solidFill>
                <a:latin typeface="Trebuchet MS" panose="020B0603020202020204" pitchFamily="34" charset="0"/>
              </a:rPr>
              <a:t> </a:t>
            </a:r>
            <a:r>
              <a:rPr lang="fr-FR" dirty="0">
                <a:solidFill>
                  <a:schemeClr val="bg1"/>
                </a:solidFill>
                <a:latin typeface="Trebuchet MS" panose="020B0603020202020204" pitchFamily="34" charset="0"/>
              </a:rPr>
              <a:t>est un cabinet de conseil qui contribue à améliorer le système de transport.</a:t>
            </a:r>
            <a:endParaRPr lang="en-GB" dirty="0">
              <a:solidFill>
                <a:schemeClr val="bg1"/>
              </a:solidFill>
              <a:latin typeface="Trebuchet MS" panose="020B0603020202020204" pitchFamily="34" charset="0"/>
            </a:endParaRPr>
          </a:p>
          <a:p>
            <a:pPr algn="just">
              <a:spcBef>
                <a:spcPts val="600"/>
              </a:spcBef>
              <a:spcAft>
                <a:spcPts val="600"/>
              </a:spcAft>
            </a:pPr>
            <a:r>
              <a:rPr lang="fr-FR" dirty="0">
                <a:solidFill>
                  <a:schemeClr val="bg1"/>
                </a:solidFill>
                <a:latin typeface="Trebuchet MS" panose="020B0603020202020204" pitchFamily="34" charset="0"/>
              </a:rPr>
              <a:t>Nous accompagnons l’Etat, les collectivités locales et les exploitants pour l’élaboration et l’évaluation des politiques, stratégies et projets de transport. Nous accompagnons les promoteurs et les investisseurs dans leurs projets de développement.</a:t>
            </a:r>
            <a:endParaRPr lang="en-GB" dirty="0">
              <a:solidFill>
                <a:schemeClr val="bg1"/>
              </a:solidFill>
              <a:latin typeface="Trebuchet MS" panose="020B0603020202020204" pitchFamily="34" charset="0"/>
            </a:endParaRPr>
          </a:p>
        </p:txBody>
      </p:sp>
      <p:sp>
        <p:nvSpPr>
          <p:cNvPr id="18" name="ZoneTexte 17"/>
          <p:cNvSpPr txBox="1"/>
          <p:nvPr userDrawn="1"/>
        </p:nvSpPr>
        <p:spPr>
          <a:xfrm>
            <a:off x="2879678" y="5242172"/>
            <a:ext cx="5953877" cy="1615827"/>
          </a:xfrm>
          <a:prstGeom prst="rect">
            <a:avLst/>
          </a:prstGeom>
          <a:noFill/>
        </p:spPr>
        <p:txBody>
          <a:bodyPr wrap="square" lIns="0" tIns="0" rIns="0" bIns="0" rtlCol="0">
            <a:spAutoFit/>
          </a:bodyPr>
          <a:lstStyle/>
          <a:p>
            <a:r>
              <a:rPr lang="fr-FR" sz="900" dirty="0">
                <a:latin typeface="Trebuchet MS" panose="020B0603020202020204" pitchFamily="34" charset="0"/>
              </a:rPr>
              <a:t> </a:t>
            </a:r>
            <a:endParaRPr lang="en-GB" sz="900" dirty="0">
              <a:latin typeface="Trebuchet MS" panose="020B0603020202020204" pitchFamily="34" charset="0"/>
            </a:endParaRPr>
          </a:p>
          <a:p>
            <a:pPr>
              <a:spcBef>
                <a:spcPts val="600"/>
              </a:spcBef>
              <a:spcAft>
                <a:spcPts val="600"/>
              </a:spcAft>
            </a:pPr>
            <a:r>
              <a:rPr lang="fr-FR" sz="1400" dirty="0">
                <a:solidFill>
                  <a:srgbClr val="C00000"/>
                </a:solidFill>
                <a:latin typeface="Trebuchet MS" panose="020B0603020202020204" pitchFamily="34" charset="0"/>
              </a:rPr>
              <a:t>Email : contact@explainconsultancy.com</a:t>
            </a:r>
          </a:p>
          <a:p>
            <a:pPr>
              <a:spcBef>
                <a:spcPts val="600"/>
              </a:spcBef>
              <a:spcAft>
                <a:spcPts val="600"/>
              </a:spcAft>
            </a:pPr>
            <a:r>
              <a:rPr lang="fr-FR" sz="1100" dirty="0">
                <a:latin typeface="Trebuchet MS" panose="020B0603020202020204" pitchFamily="34" charset="0"/>
              </a:rPr>
              <a:t>Explain SAS au capital de 126 250€ dont le siège social se trouve au 104-112, avenue de la Résistance 93100 Montreuil, immatriculée au registre du commerce et des sociétés de Bobigny sous le numéro RCS 804 592 152 et dont le numéro de TVA intracommunautaire est le FR47 804 592 152.</a:t>
            </a:r>
          </a:p>
          <a:p>
            <a:endParaRPr lang="fr-FR" dirty="0">
              <a:latin typeface="Trebuchet MS" panose="020B0603020202020204" pitchFamily="34" charset="0"/>
            </a:endParaRPr>
          </a:p>
        </p:txBody>
      </p:sp>
      <p:pic>
        <p:nvPicPr>
          <p:cNvPr id="19" name="Image 18" descr="Sans titre:Users:camille:Desktop:logo.jpg"/>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214519" y="4954588"/>
            <a:ext cx="2228430" cy="1903411"/>
          </a:xfrm>
          <a:prstGeom prst="rect">
            <a:avLst/>
          </a:prstGeom>
          <a:noFill/>
          <a:ln>
            <a:noFill/>
          </a:ln>
          <a:extLst>
            <a:ext uri="{FAA26D3D-D897-4be2-8F04-BA451C77F1D7}">
              <ma14:placeholderFlag xmlns="" xmlns:ma14="http://schemas.microsoft.com/office/mac/drawingml/2011/main"/>
            </a:ext>
          </a:extLst>
        </p:spPr>
      </p:pic>
      <p:sp>
        <p:nvSpPr>
          <p:cNvPr id="21" name="ZoneTexte 20"/>
          <p:cNvSpPr txBox="1"/>
          <p:nvPr userDrawn="1"/>
        </p:nvSpPr>
        <p:spPr>
          <a:xfrm>
            <a:off x="2784143" y="3712191"/>
            <a:ext cx="3601371" cy="923330"/>
          </a:xfrm>
          <a:prstGeom prst="rect">
            <a:avLst/>
          </a:prstGeom>
          <a:noFill/>
        </p:spPr>
        <p:txBody>
          <a:bodyPr wrap="none" rtlCol="0">
            <a:spAutoFit/>
          </a:bodyPr>
          <a:lstStyle/>
          <a:p>
            <a:r>
              <a:rPr lang="fr-FR" b="1" dirty="0">
                <a:solidFill>
                  <a:srgbClr val="C00000"/>
                </a:solidFill>
                <a:latin typeface="Trebuchet MS" panose="020B0603020202020204" pitchFamily="34" charset="0"/>
              </a:rPr>
              <a:t>Contact :</a:t>
            </a:r>
          </a:p>
          <a:p>
            <a:r>
              <a:rPr lang="fr-FR" dirty="0">
                <a:latin typeface="Trebuchet MS" panose="020B0603020202020204" pitchFamily="34" charset="0"/>
              </a:rPr>
              <a:t>L. Guimas – Directeur de projet</a:t>
            </a:r>
          </a:p>
          <a:p>
            <a:r>
              <a:rPr lang="fr-FR" dirty="0">
                <a:latin typeface="Trebuchet MS" panose="020B0603020202020204" pitchFamily="34" charset="0"/>
              </a:rPr>
              <a:t>lguimas@explainconsultancy.com</a:t>
            </a:r>
          </a:p>
        </p:txBody>
      </p:sp>
    </p:spTree>
    <p:extLst>
      <p:ext uri="{BB962C8B-B14F-4D97-AF65-F5344CB8AC3E}">
        <p14:creationId xmlns:p14="http://schemas.microsoft.com/office/powerpoint/2010/main" val="3532596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900878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534404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255323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5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403086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6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239359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7_En-tête de section">
    <p:spTree>
      <p:nvGrpSpPr>
        <p:cNvPr id="1" name=""/>
        <p:cNvGrpSpPr/>
        <p:nvPr/>
      </p:nvGrpSpPr>
      <p:grpSpPr>
        <a:xfrm>
          <a:off x="0" y="0"/>
          <a:ext cx="0" cy="0"/>
          <a:chOff x="0" y="0"/>
          <a:chExt cx="0" cy="0"/>
        </a:xfrm>
      </p:grpSpPr>
      <p:grpSp>
        <p:nvGrpSpPr>
          <p:cNvPr id="12" name="Groupe 11"/>
          <p:cNvGrpSpPr/>
          <p:nvPr userDrawn="1"/>
        </p:nvGrpSpPr>
        <p:grpSpPr>
          <a:xfrm>
            <a:off x="670977" y="984605"/>
            <a:ext cx="7800378" cy="4812770"/>
            <a:chOff x="670977" y="984605"/>
            <a:chExt cx="7800378" cy="4812770"/>
          </a:xfrm>
        </p:grpSpPr>
        <p:pic>
          <p:nvPicPr>
            <p:cNvPr id="13" name="Image 1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4" name="Rectangle 13"/>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585485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8_En-tête de section">
    <p:spTree>
      <p:nvGrpSpPr>
        <p:cNvPr id="1" name=""/>
        <p:cNvGrpSpPr/>
        <p:nvPr/>
      </p:nvGrpSpPr>
      <p:grpSpPr>
        <a:xfrm>
          <a:off x="0" y="0"/>
          <a:ext cx="0" cy="0"/>
          <a:chOff x="0" y="0"/>
          <a:chExt cx="0" cy="0"/>
        </a:xfrm>
      </p:grpSpPr>
      <p:grpSp>
        <p:nvGrpSpPr>
          <p:cNvPr id="11" name="Groupe 10"/>
          <p:cNvGrpSpPr/>
          <p:nvPr userDrawn="1"/>
        </p:nvGrpSpPr>
        <p:grpSpPr>
          <a:xfrm>
            <a:off x="670975" y="984605"/>
            <a:ext cx="7800380" cy="4812772"/>
            <a:chOff x="670975" y="984605"/>
            <a:chExt cx="7800380" cy="4812772"/>
          </a:xfrm>
        </p:grpSpPr>
        <p:pic>
          <p:nvPicPr>
            <p:cNvPr id="15" name="Imag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6" name="Rectangle 15"/>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10" name="Image 9" descr="S188.pdf"/>
          <p:cNvPicPr>
            <a:picLocks noChangeAspect="1"/>
          </p:cNvPicPr>
          <p:nvPr userDrawn="1"/>
        </p:nvPicPr>
        <p:blipFill rotWithShape="1">
          <a:blip r:embed="rId3" cstate="screen">
            <a:extLst>
              <a:ext uri="{28A0092B-C50C-407E-A947-70E740481C1C}">
                <a14:useLocalDpi xmlns:a14="http://schemas.microsoft.com/office/drawing/2010/main"/>
              </a:ext>
            </a:extLst>
          </a:blip>
          <a:srcRect l="45103"/>
          <a:stretch/>
        </p:blipFill>
        <p:spPr>
          <a:xfrm>
            <a:off x="-1" y="1710001"/>
            <a:ext cx="1641600" cy="4231725"/>
          </a:xfrm>
          <a:prstGeom prst="rect">
            <a:avLst/>
          </a:prstGeom>
        </p:spPr>
      </p:pic>
      <p:sp>
        <p:nvSpPr>
          <p:cNvPr id="7"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29586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mmaire">
    <p:spTree>
      <p:nvGrpSpPr>
        <p:cNvPr id="1" name=""/>
        <p:cNvGrpSpPr/>
        <p:nvPr/>
      </p:nvGrpSpPr>
      <p:grpSpPr>
        <a:xfrm>
          <a:off x="0" y="0"/>
          <a:ext cx="0" cy="0"/>
          <a:chOff x="0" y="0"/>
          <a:chExt cx="0" cy="0"/>
        </a:xfrm>
      </p:grpSpPr>
      <p:sp>
        <p:nvSpPr>
          <p:cNvPr id="8" name="Espace réservé du contenu 7"/>
          <p:cNvSpPr>
            <a:spLocks noGrp="1"/>
          </p:cNvSpPr>
          <p:nvPr>
            <p:ph sz="quarter" idx="10" hasCustomPrompt="1"/>
          </p:nvPr>
        </p:nvSpPr>
        <p:spPr>
          <a:xfrm>
            <a:off x="2760255" y="1349165"/>
            <a:ext cx="5926546" cy="3877985"/>
          </a:xfrm>
          <a:prstGeom prst="rect">
            <a:avLst/>
          </a:prstGeom>
        </p:spPr>
        <p:txBody>
          <a:bodyPr>
            <a:normAutofit/>
          </a:bodyPr>
          <a:lstStyle>
            <a:lvl1pPr marL="457200" indent="-360000" algn="l" defTabSz="457200" rtl="0" eaLnBrk="1" latinLnBrk="0" hangingPunct="1">
              <a:spcBef>
                <a:spcPts val="1200"/>
              </a:spcBef>
              <a:spcAft>
                <a:spcPts val="600"/>
              </a:spcAft>
              <a:buFont typeface="+mj-lt"/>
              <a:buAutoNum type="arabicPeriod"/>
              <a:defRPr kumimoji="0" lang="fr-FR" sz="2400" b="1" i="0" u="none" strike="noStrike" kern="1200" cap="none" spc="0" normalizeH="0" baseline="0" noProof="0" dirty="0" smtClean="0">
                <a:ln>
                  <a:noFill/>
                </a:ln>
                <a:solidFill>
                  <a:srgbClr val="BC1E1E"/>
                </a:solidFill>
                <a:effectLst/>
                <a:uLnTx/>
                <a:uFillTx/>
                <a:latin typeface="Trebuchet MS" panose="020B0603020202020204" pitchFamily="34" charset="0"/>
                <a:ea typeface="+mn-ea"/>
                <a:cs typeface="+mn-cs"/>
              </a:defRPr>
            </a:lvl1pPr>
            <a:lvl2pPr marL="698500" marR="0" indent="-288000" algn="l" defTabSz="533400" rtl="0" eaLnBrk="1" fontAlgn="auto" latinLnBrk="0" hangingPunct="1">
              <a:lnSpc>
                <a:spcPct val="100000"/>
              </a:lnSpc>
              <a:spcBef>
                <a:spcPts val="0"/>
              </a:spcBef>
              <a:spcAft>
                <a:spcPts val="0"/>
              </a:spcAft>
              <a:buClr>
                <a:srgbClr val="BC1E1E"/>
              </a:buClr>
              <a:buSzPct val="60000"/>
              <a:buFontTx/>
              <a:buBlip>
                <a:blip r:embed="rId2"/>
              </a:buBlip>
              <a:tabLst/>
              <a:defRPr kumimoji="0" lang="fr-FR" sz="2000" b="0" i="0" u="none" strike="noStrike" kern="1200" cap="none" spc="0" normalizeH="0" baseline="0" noProof="0" dirty="0" smtClean="0">
                <a:ln>
                  <a:noFill/>
                </a:ln>
                <a:solidFill>
                  <a:schemeClr val="tx1"/>
                </a:solidFill>
                <a:effectLst/>
                <a:uLnTx/>
                <a:uFillTx/>
                <a:latin typeface="Trebuchet MS" panose="020B0603020202020204" pitchFamily="34" charset="0"/>
                <a:ea typeface="+mn-ea"/>
                <a:cs typeface="+mn-cs"/>
              </a:defRPr>
            </a:lvl2pPr>
          </a:lstStyle>
          <a:p>
            <a:pPr marL="457200" lvl="0" indent="-360000" algn="l" defTabSz="457200" rtl="0" eaLnBrk="1" latinLnBrk="0" hangingPunct="1">
              <a:spcBef>
                <a:spcPts val="1200"/>
              </a:spcBef>
              <a:spcAft>
                <a:spcPts val="600"/>
              </a:spcAft>
              <a:buFont typeface="+mj-lt"/>
              <a:buAutoNum type="arabicPeriod"/>
            </a:pPr>
            <a:r>
              <a:rPr lang="fr-FR" dirty="0"/>
              <a:t>Titre 1</a:t>
            </a:r>
          </a:p>
          <a:p>
            <a:pPr lvl="1"/>
            <a:r>
              <a:rPr lang="fr-FR" dirty="0"/>
              <a:t>Titre 2</a:t>
            </a:r>
          </a:p>
          <a:p>
            <a:pPr lvl="1"/>
            <a:r>
              <a:rPr lang="fr-FR" dirty="0"/>
              <a:t>Titre 2</a:t>
            </a:r>
          </a:p>
          <a:p>
            <a:pPr marL="457200" lvl="0" indent="-360000" algn="l" defTabSz="457200" rtl="0" eaLnBrk="1" latinLnBrk="0" hangingPunct="1">
              <a:spcBef>
                <a:spcPts val="1200"/>
              </a:spcBef>
              <a:spcAft>
                <a:spcPts val="600"/>
              </a:spcAft>
              <a:buFont typeface="+mj-lt"/>
              <a:buAutoNum type="arabicPeriod"/>
            </a:pPr>
            <a:r>
              <a:rPr lang="fr-FR" dirty="0"/>
              <a:t>Titre 1</a:t>
            </a:r>
          </a:p>
          <a:p>
            <a:pPr lvl="1"/>
            <a:r>
              <a:rPr lang="fr-FR" dirty="0"/>
              <a:t>Titre 2</a:t>
            </a:r>
          </a:p>
          <a:p>
            <a:pPr lvl="1"/>
            <a:r>
              <a:rPr lang="fr-FR" dirty="0"/>
              <a:t>Titre 2</a:t>
            </a:r>
          </a:p>
          <a:p>
            <a:pPr marL="457200" lvl="0" indent="-360000" algn="l" defTabSz="457200" rtl="0" eaLnBrk="1" latinLnBrk="0" hangingPunct="1">
              <a:spcBef>
                <a:spcPts val="1200"/>
              </a:spcBef>
              <a:spcAft>
                <a:spcPts val="600"/>
              </a:spcAft>
              <a:buFont typeface="+mj-lt"/>
              <a:buAutoNum type="arabicPeriod"/>
            </a:pPr>
            <a:r>
              <a:rPr lang="fr-FR" dirty="0"/>
              <a:t>Titre 1</a:t>
            </a:r>
          </a:p>
          <a:p>
            <a:pPr lvl="1"/>
            <a:r>
              <a:rPr lang="fr-FR" dirty="0"/>
              <a:t>Titre 2</a:t>
            </a:r>
          </a:p>
          <a:p>
            <a:pPr lvl="1"/>
            <a:r>
              <a:rPr lang="fr-FR" dirty="0"/>
              <a:t>Titre 2</a:t>
            </a:r>
          </a:p>
        </p:txBody>
      </p:sp>
      <p:sp>
        <p:nvSpPr>
          <p:cNvPr id="2" name="Triangle rectangle 1"/>
          <p:cNvSpPr/>
          <p:nvPr userDrawn="1"/>
        </p:nvSpPr>
        <p:spPr>
          <a:xfrm flipV="1">
            <a:off x="-1" y="-1158"/>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3" name="ZoneTexte 2"/>
          <p:cNvSpPr txBox="1"/>
          <p:nvPr userDrawn="1"/>
        </p:nvSpPr>
        <p:spPr>
          <a:xfrm>
            <a:off x="289471" y="228662"/>
            <a:ext cx="2876029" cy="646331"/>
          </a:xfrm>
          <a:prstGeom prst="rect">
            <a:avLst/>
          </a:prstGeom>
          <a:noFill/>
        </p:spPr>
        <p:txBody>
          <a:bodyPr wrap="square" rtlCol="0">
            <a:spAutoFit/>
          </a:bodyPr>
          <a:lstStyle/>
          <a:p>
            <a:r>
              <a:rPr lang="fr-FR" sz="3600" dirty="0">
                <a:solidFill>
                  <a:schemeClr val="bg1"/>
                </a:solidFill>
                <a:latin typeface="Trebuchet MS" panose="020B0603020202020204" pitchFamily="34" charset="0"/>
                <a:cs typeface="Trebuchet MS"/>
              </a:rPr>
              <a:t>Sommaire</a:t>
            </a:r>
          </a:p>
        </p:txBody>
      </p:sp>
      <p:pic>
        <p:nvPicPr>
          <p:cNvPr id="9" name="Image 8"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35325968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Deux contenus">
    <p:spTree>
      <p:nvGrpSpPr>
        <p:cNvPr id="1" name=""/>
        <p:cNvGrpSpPr/>
        <p:nvPr/>
      </p:nvGrpSpPr>
      <p:grpSpPr>
        <a:xfrm>
          <a:off x="0" y="0"/>
          <a:ext cx="0" cy="0"/>
          <a:chOff x="0" y="0"/>
          <a:chExt cx="0" cy="0"/>
        </a:xfrm>
      </p:grpSpPr>
      <p:sp>
        <p:nvSpPr>
          <p:cNvPr id="11" name="Forme libre 10"/>
          <p:cNvSpPr/>
          <p:nvPr userDrawn="1"/>
        </p:nvSpPr>
        <p:spPr>
          <a:xfrm>
            <a:off x="-9525" y="0"/>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chemeClr val="accent2"/>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968680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345719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903653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5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828664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6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4760846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7_En-tête de section">
    <p:spTree>
      <p:nvGrpSpPr>
        <p:cNvPr id="1" name=""/>
        <p:cNvGrpSpPr/>
        <p:nvPr/>
      </p:nvGrpSpPr>
      <p:grpSpPr>
        <a:xfrm>
          <a:off x="0" y="0"/>
          <a:ext cx="0" cy="0"/>
          <a:chOff x="0" y="0"/>
          <a:chExt cx="0" cy="0"/>
        </a:xfrm>
      </p:grpSpPr>
      <p:grpSp>
        <p:nvGrpSpPr>
          <p:cNvPr id="10" name="Groupe 9"/>
          <p:cNvGrpSpPr/>
          <p:nvPr userDrawn="1"/>
        </p:nvGrpSpPr>
        <p:grpSpPr>
          <a:xfrm>
            <a:off x="670977" y="984605"/>
            <a:ext cx="7800378" cy="4812770"/>
            <a:chOff x="670977" y="984605"/>
            <a:chExt cx="7800378" cy="481277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3" name="Rectangle 12"/>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66097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8_En-tête de section">
    <p:spTree>
      <p:nvGrpSpPr>
        <p:cNvPr id="1" name=""/>
        <p:cNvGrpSpPr/>
        <p:nvPr/>
      </p:nvGrpSpPr>
      <p:grpSpPr>
        <a:xfrm>
          <a:off x="0" y="0"/>
          <a:ext cx="0" cy="0"/>
          <a:chOff x="0" y="0"/>
          <a:chExt cx="0" cy="0"/>
        </a:xfrm>
      </p:grpSpPr>
      <p:grpSp>
        <p:nvGrpSpPr>
          <p:cNvPr id="8" name="Groupe 7"/>
          <p:cNvGrpSpPr/>
          <p:nvPr userDrawn="1"/>
        </p:nvGrpSpPr>
        <p:grpSpPr>
          <a:xfrm>
            <a:off x="670975" y="984605"/>
            <a:ext cx="7800380" cy="4812772"/>
            <a:chOff x="670975" y="984605"/>
            <a:chExt cx="7800380" cy="4812772"/>
          </a:xfrm>
        </p:grpSpPr>
        <p:pic>
          <p:nvPicPr>
            <p:cNvPr id="14" name="Imag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5" name="Rectangle 14"/>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01.pdf"/>
          <p:cNvPicPr>
            <a:picLocks noChangeAspect="1"/>
          </p:cNvPicPr>
          <p:nvPr userDrawn="1"/>
        </p:nvPicPr>
        <p:blipFill rotWithShape="1">
          <a:blip r:embed="rId3" cstate="screen">
            <a:extLst>
              <a:ext uri="{28A0092B-C50C-407E-A947-70E740481C1C}">
                <a14:useLocalDpi xmlns:a14="http://schemas.microsoft.com/office/drawing/2010/main"/>
              </a:ext>
            </a:extLst>
          </a:blip>
          <a:srcRect l="45748"/>
          <a:stretch/>
        </p:blipFill>
        <p:spPr>
          <a:xfrm>
            <a:off x="-1" y="1710000"/>
            <a:ext cx="1627198" cy="4244400"/>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85440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En-tête de section">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C19ACA98-9C93-420A-BCDA-83D31C92CADD}"/>
              </a:ext>
            </a:extLst>
          </p:cNvPr>
          <p:cNvPicPr>
            <a:picLocks noChangeAspect="1"/>
          </p:cNvPicPr>
          <p:nvPr userDrawn="1"/>
        </p:nvPicPr>
        <p:blipFill>
          <a:blip r:embed="rId2"/>
          <a:stretch>
            <a:fillRect/>
          </a:stretch>
        </p:blipFill>
        <p:spPr>
          <a:xfrm>
            <a:off x="1024524" y="856576"/>
            <a:ext cx="6951792" cy="4839663"/>
          </a:xfrm>
          <a:prstGeom prst="rect">
            <a:avLst/>
          </a:prstGeom>
        </p:spPr>
      </p:pic>
      <p:sp>
        <p:nvSpPr>
          <p:cNvPr id="8" name="Rectangle 7"/>
          <p:cNvSpPr/>
          <p:nvPr userDrawn="1"/>
        </p:nvSpPr>
        <p:spPr>
          <a:xfrm>
            <a:off x="670978" y="763480"/>
            <a:ext cx="7800377" cy="4947817"/>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37926771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C95447"/>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chemeClr val="accent2"/>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9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6461564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0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232186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1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9" name="Triangle rectangle 8"/>
          <p:cNvSpPr/>
          <p:nvPr userDrawn="1"/>
        </p:nvSpPr>
        <p:spPr>
          <a:xfrm flipV="1">
            <a:off x="-1" y="-1"/>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1"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7448823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2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577543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3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0"/>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196493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4_En-tête de section">
    <p:spTree>
      <p:nvGrpSpPr>
        <p:cNvPr id="1" name=""/>
        <p:cNvGrpSpPr/>
        <p:nvPr/>
      </p:nvGrpSpPr>
      <p:grpSpPr>
        <a:xfrm>
          <a:off x="0" y="0"/>
          <a:ext cx="0" cy="0"/>
          <a:chOff x="0" y="0"/>
          <a:chExt cx="0" cy="0"/>
        </a:xfrm>
      </p:grpSpPr>
      <p:grpSp>
        <p:nvGrpSpPr>
          <p:cNvPr id="10" name="Groupe 9"/>
          <p:cNvGrpSpPr/>
          <p:nvPr userDrawn="1"/>
        </p:nvGrpSpPr>
        <p:grpSpPr>
          <a:xfrm>
            <a:off x="670977" y="984605"/>
            <a:ext cx="7800378" cy="4812770"/>
            <a:chOff x="670977" y="984605"/>
            <a:chExt cx="7800378" cy="481277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3" name="Rectangle 12"/>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0"/>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422105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5_En-tête de section">
    <p:spTree>
      <p:nvGrpSpPr>
        <p:cNvPr id="1" name=""/>
        <p:cNvGrpSpPr/>
        <p:nvPr/>
      </p:nvGrpSpPr>
      <p:grpSpPr>
        <a:xfrm>
          <a:off x="0" y="0"/>
          <a:ext cx="0" cy="0"/>
          <a:chOff x="0" y="0"/>
          <a:chExt cx="0" cy="0"/>
        </a:xfrm>
      </p:grpSpPr>
      <p:grpSp>
        <p:nvGrpSpPr>
          <p:cNvPr id="8" name="Groupe 7"/>
          <p:cNvGrpSpPr/>
          <p:nvPr userDrawn="1"/>
        </p:nvGrpSpPr>
        <p:grpSpPr>
          <a:xfrm>
            <a:off x="670975" y="984605"/>
            <a:ext cx="7800380" cy="4812772"/>
            <a:chOff x="670975" y="984605"/>
            <a:chExt cx="7800380" cy="4812772"/>
          </a:xfrm>
        </p:grpSpPr>
        <p:pic>
          <p:nvPicPr>
            <p:cNvPr id="14" name="Imag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5" name="Rectangle 14"/>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214.pdf"/>
          <p:cNvPicPr>
            <a:picLocks noChangeAspect="1"/>
          </p:cNvPicPr>
          <p:nvPr userDrawn="1"/>
        </p:nvPicPr>
        <p:blipFill rotWithShape="1">
          <a:blip r:embed="rId3" cstate="screen">
            <a:extLst>
              <a:ext uri="{28A0092B-C50C-407E-A947-70E740481C1C}">
                <a14:useLocalDpi xmlns:a14="http://schemas.microsoft.com/office/drawing/2010/main"/>
              </a:ext>
            </a:extLst>
          </a:blip>
          <a:srcRect l="44880"/>
          <a:stretch/>
        </p:blipFill>
        <p:spPr>
          <a:xfrm>
            <a:off x="0" y="1710000"/>
            <a:ext cx="1641600" cy="4214572"/>
          </a:xfrm>
          <a:prstGeom prst="rect">
            <a:avLst/>
          </a:prstGeom>
        </p:spPr>
      </p:pic>
      <p:sp>
        <p:nvSpPr>
          <p:cNvPr id="11"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08165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4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7" name="Rectangle 6"/>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54208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chemeClr val="accent2"/>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3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7159338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4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564027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5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0"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228296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6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4889072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7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7" name="Imag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4247928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8_En-tête de section">
    <p:spTree>
      <p:nvGrpSpPr>
        <p:cNvPr id="1" name=""/>
        <p:cNvGrpSpPr/>
        <p:nvPr/>
      </p:nvGrpSpPr>
      <p:grpSpPr>
        <a:xfrm>
          <a:off x="0" y="0"/>
          <a:ext cx="0" cy="0"/>
          <a:chOff x="0" y="0"/>
          <a:chExt cx="0" cy="0"/>
        </a:xfrm>
      </p:grpSpPr>
      <p:grpSp>
        <p:nvGrpSpPr>
          <p:cNvPr id="11" name="Groupe 10"/>
          <p:cNvGrpSpPr/>
          <p:nvPr userDrawn="1"/>
        </p:nvGrpSpPr>
        <p:grpSpPr>
          <a:xfrm>
            <a:off x="670977" y="984605"/>
            <a:ext cx="7800378" cy="4812770"/>
            <a:chOff x="670977" y="984605"/>
            <a:chExt cx="7800378" cy="481277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3" name="Rectangle 12"/>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8957614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9_En-tête de section">
    <p:spTree>
      <p:nvGrpSpPr>
        <p:cNvPr id="1" name=""/>
        <p:cNvGrpSpPr/>
        <p:nvPr/>
      </p:nvGrpSpPr>
      <p:grpSpPr>
        <a:xfrm>
          <a:off x="0" y="0"/>
          <a:ext cx="0" cy="0"/>
          <a:chOff x="0" y="0"/>
          <a:chExt cx="0" cy="0"/>
        </a:xfrm>
      </p:grpSpPr>
      <p:grpSp>
        <p:nvGrpSpPr>
          <p:cNvPr id="8" name="Groupe 7"/>
          <p:cNvGrpSpPr/>
          <p:nvPr userDrawn="1"/>
        </p:nvGrpSpPr>
        <p:grpSpPr>
          <a:xfrm>
            <a:off x="670975" y="984605"/>
            <a:ext cx="7800380" cy="4812772"/>
            <a:chOff x="670975" y="984605"/>
            <a:chExt cx="7800380" cy="4812772"/>
          </a:xfrm>
        </p:grpSpPr>
        <p:pic>
          <p:nvPicPr>
            <p:cNvPr id="14" name="Imag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5" name="Rectangle 14"/>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6" name="Image 5" descr="S226.pdf"/>
          <p:cNvPicPr>
            <a:picLocks noChangeAspect="1"/>
          </p:cNvPicPr>
          <p:nvPr userDrawn="1"/>
        </p:nvPicPr>
        <p:blipFill rotWithShape="1">
          <a:blip r:embed="rId3" cstate="screen">
            <a:extLst>
              <a:ext uri="{28A0092B-C50C-407E-A947-70E740481C1C}">
                <a14:useLocalDpi xmlns:a14="http://schemas.microsoft.com/office/drawing/2010/main"/>
              </a:ext>
            </a:extLst>
          </a:blip>
          <a:srcRect l="45232"/>
          <a:stretch/>
        </p:blipFill>
        <p:spPr>
          <a:xfrm>
            <a:off x="0" y="1710000"/>
            <a:ext cx="1641600" cy="4241643"/>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609406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7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7" name="Rectangle 6"/>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18064017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E2BAC0"/>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chemeClr val="accent2"/>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5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9761131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6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2446662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7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4896597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8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1394041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9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41235478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0_En-tête de section">
    <p:spTree>
      <p:nvGrpSpPr>
        <p:cNvPr id="1" name=""/>
        <p:cNvGrpSpPr/>
        <p:nvPr/>
      </p:nvGrpSpPr>
      <p:grpSpPr>
        <a:xfrm>
          <a:off x="0" y="0"/>
          <a:ext cx="0" cy="0"/>
          <a:chOff x="0" y="0"/>
          <a:chExt cx="0" cy="0"/>
        </a:xfrm>
      </p:grpSpPr>
      <p:grpSp>
        <p:nvGrpSpPr>
          <p:cNvPr id="11" name="Groupe 10"/>
          <p:cNvGrpSpPr/>
          <p:nvPr userDrawn="1"/>
        </p:nvGrpSpPr>
        <p:grpSpPr>
          <a:xfrm>
            <a:off x="670977" y="984605"/>
            <a:ext cx="7800378" cy="4812770"/>
            <a:chOff x="670977" y="984605"/>
            <a:chExt cx="7800378" cy="481277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3" name="Rectangle 12"/>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1459309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1_En-tête de section">
    <p:spTree>
      <p:nvGrpSpPr>
        <p:cNvPr id="1" name=""/>
        <p:cNvGrpSpPr/>
        <p:nvPr/>
      </p:nvGrpSpPr>
      <p:grpSpPr>
        <a:xfrm>
          <a:off x="0" y="0"/>
          <a:ext cx="0" cy="0"/>
          <a:chOff x="0" y="0"/>
          <a:chExt cx="0" cy="0"/>
        </a:xfrm>
      </p:grpSpPr>
      <p:grpSp>
        <p:nvGrpSpPr>
          <p:cNvPr id="8" name="Groupe 7"/>
          <p:cNvGrpSpPr/>
          <p:nvPr userDrawn="1"/>
        </p:nvGrpSpPr>
        <p:grpSpPr>
          <a:xfrm>
            <a:off x="670975" y="984605"/>
            <a:ext cx="7800380" cy="4812772"/>
            <a:chOff x="670975" y="984605"/>
            <a:chExt cx="7800380" cy="4812772"/>
          </a:xfrm>
        </p:grpSpPr>
        <p:pic>
          <p:nvPicPr>
            <p:cNvPr id="14" name="Imag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5" name="Rectangle 14"/>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143.pdf"/>
          <p:cNvPicPr>
            <a:picLocks noChangeAspect="1"/>
          </p:cNvPicPr>
          <p:nvPr userDrawn="1"/>
        </p:nvPicPr>
        <p:blipFill rotWithShape="1">
          <a:blip r:embed="rId3" cstate="screen">
            <a:extLst>
              <a:ext uri="{28A0092B-C50C-407E-A947-70E740481C1C}">
                <a14:useLocalDpi xmlns:a14="http://schemas.microsoft.com/office/drawing/2010/main"/>
              </a:ext>
            </a:extLst>
          </a:blip>
          <a:srcRect l="44871"/>
          <a:stretch/>
        </p:blipFill>
        <p:spPr>
          <a:xfrm>
            <a:off x="0" y="1710000"/>
            <a:ext cx="1641600" cy="4213880"/>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95423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6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7" name="Rectangle 6"/>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1066453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rgbClr val="8F8F8F"/>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rgbClr val="BC1E1E"/>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7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4159315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8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2769"/>
            <a:chOff x="670978" y="978430"/>
            <a:chExt cx="7800378"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387854570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9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7" cy="4812769"/>
            <a:chOff x="670978" y="978430"/>
            <a:chExt cx="7800377" cy="4812769"/>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8" y="978430"/>
              <a:ext cx="7800377" cy="4812769"/>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40309102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0_En-tête de section">
    <p:spTree>
      <p:nvGrpSpPr>
        <p:cNvPr id="1" name=""/>
        <p:cNvGrpSpPr/>
        <p:nvPr/>
      </p:nvGrpSpPr>
      <p:grpSpPr>
        <a:xfrm>
          <a:off x="0" y="0"/>
          <a:ext cx="0" cy="0"/>
          <a:chOff x="0" y="0"/>
          <a:chExt cx="0" cy="0"/>
        </a:xfrm>
      </p:grpSpPr>
      <p:grpSp>
        <p:nvGrpSpPr>
          <p:cNvPr id="5" name="Groupe 4"/>
          <p:cNvGrpSpPr/>
          <p:nvPr userDrawn="1"/>
        </p:nvGrpSpPr>
        <p:grpSpPr>
          <a:xfrm>
            <a:off x="670978" y="978430"/>
            <a:ext cx="7800378" cy="4817533"/>
            <a:chOff x="670978" y="978430"/>
            <a:chExt cx="7800378" cy="4817533"/>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78430"/>
              <a:ext cx="7800377" cy="4817533"/>
            </a:xfrm>
            <a:prstGeom prst="rect">
              <a:avLst/>
            </a:prstGeom>
          </p:spPr>
        </p:pic>
        <p:sp>
          <p:nvSpPr>
            <p:cNvPr id="8" name="Rectangle 7"/>
            <p:cNvSpPr/>
            <p:nvPr userDrawn="1"/>
          </p:nvSpPr>
          <p:spPr>
            <a:xfrm>
              <a:off x="670978" y="978430"/>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214518380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1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8" name="Rectangle 7"/>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2505702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2_En-tête de section">
    <p:spTree>
      <p:nvGrpSpPr>
        <p:cNvPr id="1" name=""/>
        <p:cNvGrpSpPr/>
        <p:nvPr/>
      </p:nvGrpSpPr>
      <p:grpSpPr>
        <a:xfrm>
          <a:off x="0" y="0"/>
          <a:ext cx="0" cy="0"/>
          <a:chOff x="0" y="0"/>
          <a:chExt cx="0" cy="0"/>
        </a:xfrm>
      </p:grpSpPr>
      <p:grpSp>
        <p:nvGrpSpPr>
          <p:cNvPr id="11" name="Groupe 10"/>
          <p:cNvGrpSpPr/>
          <p:nvPr userDrawn="1"/>
        </p:nvGrpSpPr>
        <p:grpSpPr>
          <a:xfrm>
            <a:off x="670977" y="984605"/>
            <a:ext cx="7800378" cy="4812770"/>
            <a:chOff x="670977" y="984605"/>
            <a:chExt cx="7800378" cy="4812770"/>
          </a:xfrm>
        </p:grpSpPr>
        <p:pic>
          <p:nvPicPr>
            <p:cNvPr id="12" name="Imag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13" name="Rectangle 12"/>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67561150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3_En-tête de section">
    <p:spTree>
      <p:nvGrpSpPr>
        <p:cNvPr id="1" name=""/>
        <p:cNvGrpSpPr/>
        <p:nvPr/>
      </p:nvGrpSpPr>
      <p:grpSpPr>
        <a:xfrm>
          <a:off x="0" y="0"/>
          <a:ext cx="0" cy="0"/>
          <a:chOff x="0" y="0"/>
          <a:chExt cx="0" cy="0"/>
        </a:xfrm>
      </p:grpSpPr>
      <p:grpSp>
        <p:nvGrpSpPr>
          <p:cNvPr id="8" name="Groupe 7"/>
          <p:cNvGrpSpPr/>
          <p:nvPr userDrawn="1"/>
        </p:nvGrpSpPr>
        <p:grpSpPr>
          <a:xfrm>
            <a:off x="670975" y="984605"/>
            <a:ext cx="7800380" cy="4812772"/>
            <a:chOff x="670975" y="984605"/>
            <a:chExt cx="7800380" cy="4812772"/>
          </a:xfrm>
        </p:grpSpPr>
        <p:pic>
          <p:nvPicPr>
            <p:cNvPr id="14" name="Imag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15" name="Rectangle 14"/>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1"/>
            <a:ext cx="9144001" cy="1469481"/>
          </a:xfrm>
          <a:prstGeom prst="r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pic>
        <p:nvPicPr>
          <p:cNvPr id="7" name="Image 6" descr="S94.pdf"/>
          <p:cNvPicPr>
            <a:picLocks noChangeAspect="1"/>
          </p:cNvPicPr>
          <p:nvPr userDrawn="1"/>
        </p:nvPicPr>
        <p:blipFill rotWithShape="1">
          <a:blip r:embed="rId3" cstate="screen">
            <a:extLst>
              <a:ext uri="{28A0092B-C50C-407E-A947-70E740481C1C}">
                <a14:useLocalDpi xmlns:a14="http://schemas.microsoft.com/office/drawing/2010/main"/>
              </a:ext>
            </a:extLst>
          </a:blip>
          <a:srcRect l="46043"/>
          <a:stretch/>
        </p:blipFill>
        <p:spPr>
          <a:xfrm>
            <a:off x="-2" y="1710000"/>
            <a:ext cx="1641600" cy="4305461"/>
          </a:xfrm>
          <a:prstGeom prst="rect">
            <a:avLst/>
          </a:prstGeom>
        </p:spPr>
      </p:pic>
      <p:sp>
        <p:nvSpPr>
          <p:cNvPr id="10"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spTree>
    <p:extLst>
      <p:ext uri="{BB962C8B-B14F-4D97-AF65-F5344CB8AC3E}">
        <p14:creationId xmlns:p14="http://schemas.microsoft.com/office/powerpoint/2010/main" val="160776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En-tête de section">
    <p:spTree>
      <p:nvGrpSpPr>
        <p:cNvPr id="1" name=""/>
        <p:cNvGrpSpPr/>
        <p:nvPr/>
      </p:nvGrpSpPr>
      <p:grpSpPr>
        <a:xfrm>
          <a:off x="0" y="0"/>
          <a:ext cx="0" cy="0"/>
          <a:chOff x="0" y="0"/>
          <a:chExt cx="0" cy="0"/>
        </a:xfrm>
      </p:grpSpPr>
      <p:grpSp>
        <p:nvGrpSpPr>
          <p:cNvPr id="5" name="Groupe 4"/>
          <p:cNvGrpSpPr/>
          <p:nvPr userDrawn="1"/>
        </p:nvGrpSpPr>
        <p:grpSpPr>
          <a:xfrm>
            <a:off x="670978" y="984606"/>
            <a:ext cx="7800378" cy="4812770"/>
            <a:chOff x="670978" y="984606"/>
            <a:chExt cx="7800378" cy="4812770"/>
          </a:xfrm>
        </p:grpSpPr>
        <p:pic>
          <p:nvPicPr>
            <p:cNvPr id="6" name="Imag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9" y="984606"/>
              <a:ext cx="7800377" cy="4812770"/>
            </a:xfrm>
            <a:prstGeom prst="rect">
              <a:avLst/>
            </a:prstGeom>
          </p:spPr>
        </p:pic>
        <p:sp>
          <p:nvSpPr>
            <p:cNvPr id="7" name="Rectangle 6"/>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11947585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6"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13"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7" name="Espace réservé du texte 7"/>
          <p:cNvSpPr>
            <a:spLocks noGrp="1"/>
          </p:cNvSpPr>
          <p:nvPr>
            <p:ph type="body" sz="quarter" idx="13"/>
          </p:nvPr>
        </p:nvSpPr>
        <p:spPr>
          <a:xfrm>
            <a:off x="917575" y="1711325"/>
            <a:ext cx="7310438" cy="3902075"/>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13979154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Comparaison">
    <p:spTree>
      <p:nvGrpSpPr>
        <p:cNvPr id="1" name=""/>
        <p:cNvGrpSpPr/>
        <p:nvPr/>
      </p:nvGrpSpPr>
      <p:grpSpPr>
        <a:xfrm>
          <a:off x="0" y="0"/>
          <a:ext cx="0" cy="0"/>
          <a:chOff x="0" y="0"/>
          <a:chExt cx="0" cy="0"/>
        </a:xfrm>
      </p:grpSpPr>
      <p:sp>
        <p:nvSpPr>
          <p:cNvPr id="10" name="Espace réservé pour une image  18"/>
          <p:cNvSpPr>
            <a:spLocks noGrp="1"/>
          </p:cNvSpPr>
          <p:nvPr>
            <p:ph type="pic" sz="quarter" idx="14"/>
          </p:nvPr>
        </p:nvSpPr>
        <p:spPr>
          <a:xfrm>
            <a:off x="4829175" y="3487738"/>
            <a:ext cx="3398838"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1" name="Espace réservé pour une image  16"/>
          <p:cNvSpPr>
            <a:spLocks noGrp="1"/>
          </p:cNvSpPr>
          <p:nvPr>
            <p:ph type="pic" sz="quarter" idx="13"/>
          </p:nvPr>
        </p:nvSpPr>
        <p:spPr>
          <a:xfrm>
            <a:off x="925513" y="3487738"/>
            <a:ext cx="3538537" cy="212248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5" name="Forme libre 14"/>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6"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18"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8" name="Espace réservé du texte 7"/>
          <p:cNvSpPr>
            <a:spLocks noGrp="1"/>
          </p:cNvSpPr>
          <p:nvPr>
            <p:ph type="body" sz="quarter" idx="16"/>
          </p:nvPr>
        </p:nvSpPr>
        <p:spPr>
          <a:xfrm>
            <a:off x="917575" y="1711325"/>
            <a:ext cx="7310438" cy="1569757"/>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7416237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7_Deux contenus">
    <p:spTree>
      <p:nvGrpSpPr>
        <p:cNvPr id="1" name=""/>
        <p:cNvGrpSpPr/>
        <p:nvPr/>
      </p:nvGrpSpPr>
      <p:grpSpPr>
        <a:xfrm>
          <a:off x="0" y="0"/>
          <a:ext cx="0" cy="0"/>
          <a:chOff x="0" y="0"/>
          <a:chExt cx="0" cy="0"/>
        </a:xfrm>
      </p:grpSpPr>
      <p:sp>
        <p:nvSpPr>
          <p:cNvPr id="11" name="Forme libre 10"/>
          <p:cNvSpPr/>
          <p:nvPr userDrawn="1"/>
        </p:nvSpPr>
        <p:spPr>
          <a:xfrm>
            <a:off x="-9525" y="-28774"/>
            <a:ext cx="9157648" cy="1540074"/>
          </a:xfrm>
          <a:custGeom>
            <a:avLst/>
            <a:gdLst>
              <a:gd name="connsiteX0" fmla="*/ 0 w 9157648"/>
              <a:gd name="connsiteY0" fmla="*/ 0 h 1719618"/>
              <a:gd name="connsiteX1" fmla="*/ 27296 w 9157648"/>
              <a:gd name="connsiteY1" fmla="*/ 1719618 h 1719618"/>
              <a:gd name="connsiteX2" fmla="*/ 9157648 w 9157648"/>
              <a:gd name="connsiteY2" fmla="*/ 887105 h 1719618"/>
              <a:gd name="connsiteX3" fmla="*/ 9157648 w 9157648"/>
              <a:gd name="connsiteY3" fmla="*/ 13648 h 1719618"/>
              <a:gd name="connsiteX4" fmla="*/ 0 w 9157648"/>
              <a:gd name="connsiteY4" fmla="*/ 0 h 1719618"/>
              <a:gd name="connsiteX0" fmla="*/ 13647 w 9171295"/>
              <a:gd name="connsiteY0" fmla="*/ 0 h 1733266"/>
              <a:gd name="connsiteX1" fmla="*/ 0 w 9171295"/>
              <a:gd name="connsiteY1" fmla="*/ 1733266 h 1733266"/>
              <a:gd name="connsiteX2" fmla="*/ 9171295 w 9171295"/>
              <a:gd name="connsiteY2" fmla="*/ 887105 h 1733266"/>
              <a:gd name="connsiteX3" fmla="*/ 9171295 w 9171295"/>
              <a:gd name="connsiteY3" fmla="*/ 13648 h 1733266"/>
              <a:gd name="connsiteX4" fmla="*/ 13647 w 9171295"/>
              <a:gd name="connsiteY4" fmla="*/ 0 h 1733266"/>
              <a:gd name="connsiteX0" fmla="*/ 0 w 9157648"/>
              <a:gd name="connsiteY0" fmla="*/ 0 h 1733266"/>
              <a:gd name="connsiteX1" fmla="*/ 5403 w 9157648"/>
              <a:gd name="connsiteY1" fmla="*/ 1733266 h 1733266"/>
              <a:gd name="connsiteX2" fmla="*/ 9157648 w 9157648"/>
              <a:gd name="connsiteY2" fmla="*/ 887105 h 1733266"/>
              <a:gd name="connsiteX3" fmla="*/ 9157648 w 9157648"/>
              <a:gd name="connsiteY3" fmla="*/ 13648 h 1733266"/>
              <a:gd name="connsiteX4" fmla="*/ 0 w 9157648"/>
              <a:gd name="connsiteY4" fmla="*/ 0 h 1733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648" h="1733266">
                <a:moveTo>
                  <a:pt x="0" y="0"/>
                </a:moveTo>
                <a:lnTo>
                  <a:pt x="5403" y="1733266"/>
                </a:lnTo>
                <a:lnTo>
                  <a:pt x="9157648" y="887105"/>
                </a:lnTo>
                <a:lnTo>
                  <a:pt x="9157648" y="13648"/>
                </a:lnTo>
                <a:lnTo>
                  <a:pt x="0" y="0"/>
                </a:ln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18000" bIns="18000" rtlCol="0" anchor="ctr"/>
          <a:lstStyle/>
          <a:p>
            <a:pPr algn="ctr"/>
            <a:endParaRPr lang="fr-FR">
              <a:solidFill>
                <a:srgbClr val="BC1E1E"/>
              </a:solidFill>
              <a:latin typeface="Trebuchet MS" panose="020B0603020202020204" pitchFamily="34" charset="0"/>
            </a:endParaRPr>
          </a:p>
        </p:txBody>
      </p:sp>
      <p:sp>
        <p:nvSpPr>
          <p:cNvPr id="12" name="Titre 12"/>
          <p:cNvSpPr>
            <a:spLocks noGrp="1"/>
          </p:cNvSpPr>
          <p:nvPr>
            <p:ph type="title"/>
          </p:nvPr>
        </p:nvSpPr>
        <p:spPr>
          <a:xfrm>
            <a:off x="289471" y="135170"/>
            <a:ext cx="8229600" cy="564077"/>
          </a:xfrm>
          <a:prstGeom prst="rect">
            <a:avLst/>
          </a:prstGeom>
        </p:spPr>
        <p:txBody>
          <a:bodyPr anchor="t" anchorCtr="0"/>
          <a:lstStyle>
            <a:lvl1pPr marL="0" algn="l" defTabSz="457200" rtl="0" eaLnBrk="1" latinLnBrk="0" hangingPunct="1">
              <a:defRPr lang="fr-FR" sz="3200" b="1" kern="1200" dirty="0" smtClean="0">
                <a:solidFill>
                  <a:schemeClr val="bg1"/>
                </a:solidFill>
                <a:latin typeface="Trebuchet MS" panose="020B0603020202020204" pitchFamily="34" charset="0"/>
                <a:ea typeface="+mn-ea"/>
                <a:cs typeface="Trebuchet MS" panose="020B0603020202020204" pitchFamily="34" charset="0"/>
              </a:defRPr>
            </a:lvl1pPr>
          </a:lstStyle>
          <a:p>
            <a:r>
              <a:rPr lang="fr-FR"/>
              <a:t>Modifiez le style du titre</a:t>
            </a:r>
            <a:endParaRPr lang="fr-FR" dirty="0"/>
          </a:p>
        </p:txBody>
      </p:sp>
      <p:sp>
        <p:nvSpPr>
          <p:cNvPr id="8" name="Espace réservé pour une image  18"/>
          <p:cNvSpPr>
            <a:spLocks noGrp="1"/>
          </p:cNvSpPr>
          <p:nvPr>
            <p:ph type="pic" sz="quarter" idx="14"/>
          </p:nvPr>
        </p:nvSpPr>
        <p:spPr>
          <a:xfrm>
            <a:off x="4829175" y="1711852"/>
            <a:ext cx="3398838" cy="3560237"/>
          </a:xfrm>
          <a:prstGeom prst="rect">
            <a:avLst/>
          </a:prstGeom>
        </p:spPr>
        <p:txBody>
          <a:bodyPr/>
          <a:lstStyle>
            <a:lvl1pPr>
              <a:buNone/>
              <a:defRPr>
                <a:latin typeface="Trebuchet MS" panose="020B0603020202020204" pitchFamily="34" charset="0"/>
              </a:defRPr>
            </a:lvl1pPr>
          </a:lstStyle>
          <a:p>
            <a:r>
              <a:rPr lang="fr-FR"/>
              <a:t>Cliquez sur l'icône pour ajouter une image</a:t>
            </a:r>
            <a:endParaRPr lang="fr-FR" dirty="0"/>
          </a:p>
        </p:txBody>
      </p:sp>
      <p:sp>
        <p:nvSpPr>
          <p:cNvPr id="10" name="Espace réservé du contenu 12"/>
          <p:cNvSpPr>
            <a:spLocks noGrp="1"/>
          </p:cNvSpPr>
          <p:nvPr>
            <p:ph sz="quarter" idx="15"/>
          </p:nvPr>
        </p:nvSpPr>
        <p:spPr>
          <a:xfrm>
            <a:off x="4829175" y="5272089"/>
            <a:ext cx="3398838" cy="338137"/>
          </a:xfrm>
          <a:prstGeom prst="rect">
            <a:avLst/>
          </a:prstGeom>
        </p:spPr>
        <p:txBody>
          <a:bodyPr>
            <a:noAutofit/>
          </a:bodyPr>
          <a:lstStyle>
            <a:lvl1pPr marL="0" algn="ctr" defTabSz="457200" rtl="0" eaLnBrk="1" latinLnBrk="0" hangingPunct="1">
              <a:buNone/>
              <a:defRPr lang="fr-FR" sz="1600" b="1" kern="1200" dirty="0" smtClean="0">
                <a:solidFill>
                  <a:srgbClr val="BC1E1E"/>
                </a:solidFill>
                <a:latin typeface="Trebuchet MS" panose="020B0603020202020204" pitchFamily="34" charset="0"/>
                <a:ea typeface="+mn-ea"/>
                <a:cs typeface="+mn-cs"/>
              </a:defRPr>
            </a:lvl1pPr>
            <a:lvl2pPr>
              <a:buNone/>
              <a:defRPr/>
            </a:lvl2pPr>
          </a:lstStyle>
          <a:p>
            <a:pPr lvl="0"/>
            <a:r>
              <a:rPr lang="fr-FR"/>
              <a:t>Modifier les styles du texte du masque</a:t>
            </a:r>
          </a:p>
        </p:txBody>
      </p:sp>
      <p:sp>
        <p:nvSpPr>
          <p:cNvPr id="20" name="Sous-titre 2"/>
          <p:cNvSpPr>
            <a:spLocks noGrp="1"/>
          </p:cNvSpPr>
          <p:nvPr>
            <p:ph type="subTitle" idx="1"/>
          </p:nvPr>
        </p:nvSpPr>
        <p:spPr>
          <a:xfrm>
            <a:off x="289471" y="603250"/>
            <a:ext cx="6444703" cy="412750"/>
          </a:xfrm>
          <a:prstGeom prst="rect">
            <a:avLst/>
          </a:prstGeom>
        </p:spPr>
        <p:txBody>
          <a:bodyPr>
            <a:noAutofit/>
          </a:bodyPr>
          <a:lstStyle>
            <a:lvl1pPr marL="0" marR="0" indent="-342900" algn="l" defTabSz="457200" rtl="0" eaLnBrk="1" fontAlgn="auto" latinLnBrk="0" hangingPunct="1">
              <a:lnSpc>
                <a:spcPct val="100000"/>
              </a:lnSpc>
              <a:spcBef>
                <a:spcPct val="20000"/>
              </a:spcBef>
              <a:spcAft>
                <a:spcPts val="0"/>
              </a:spcAft>
              <a:buClrTx/>
              <a:buSzTx/>
              <a:buFont typeface="Arial"/>
              <a:buNone/>
              <a:tabLst/>
              <a:defRPr kumimoji="0" lang="fr-FR" sz="2400" b="0"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342900" algn="l" defTabSz="457200" rtl="0" eaLnBrk="1" fontAlgn="auto" latinLnBrk="0" hangingPunct="1">
              <a:lnSpc>
                <a:spcPct val="100000"/>
              </a:lnSpc>
              <a:spcBef>
                <a:spcPct val="20000"/>
              </a:spcBef>
              <a:spcAft>
                <a:spcPts val="0"/>
              </a:spcAft>
              <a:buClrTx/>
              <a:buSzTx/>
              <a:buFont typeface="Arial"/>
              <a:buNone/>
              <a:tabLst/>
              <a:defRPr/>
            </a:pPr>
            <a:r>
              <a:rPr lang="fr-FR"/>
              <a:t>Modifiez le style des sous-titres du masque</a:t>
            </a:r>
            <a:endParaRPr lang="fr-FR" dirty="0"/>
          </a:p>
        </p:txBody>
      </p:sp>
      <p:sp>
        <p:nvSpPr>
          <p:cNvPr id="9" name="Espace réservé du texte 7"/>
          <p:cNvSpPr>
            <a:spLocks noGrp="1"/>
          </p:cNvSpPr>
          <p:nvPr>
            <p:ph type="body" sz="quarter" idx="13"/>
          </p:nvPr>
        </p:nvSpPr>
        <p:spPr>
          <a:xfrm>
            <a:off x="917575" y="1711326"/>
            <a:ext cx="3546475" cy="3898900"/>
          </a:xfrm>
          <a:prstGeom prst="rect">
            <a:avLst/>
          </a:prstGeom>
        </p:spPr>
        <p:txBody>
          <a:bodyPr>
            <a:normAutofit/>
          </a:bodyPr>
          <a:lstStyle>
            <a:lvl1pPr marL="0" indent="0">
              <a:spcBef>
                <a:spcPts val="600"/>
              </a:spcBef>
              <a:spcAft>
                <a:spcPts val="600"/>
              </a:spcAft>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spcBef>
                <a:spcPts val="600"/>
              </a:spcBef>
              <a:spcAft>
                <a:spcPts val="600"/>
              </a:spcAft>
              <a:buSzPct val="60000"/>
              <a:buFontTx/>
              <a:buBlip>
                <a:blip r:embed="rId2"/>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spcBef>
                <a:spcPts val="600"/>
              </a:spcBef>
              <a:spcAft>
                <a:spcPts val="600"/>
              </a:spcAft>
              <a:buSzPct val="60000"/>
              <a:buFontTx/>
              <a:buBlip>
                <a:blip r:embed="rId3"/>
              </a:buBlip>
              <a:defRPr sz="1800" b="0" i="0" u="none" normalizeH="0" baseline="0">
                <a:latin typeface="Trebuchet MS" pitchFamily="34" charset="0"/>
              </a:defRPr>
            </a:lvl3pPr>
            <a:lvl4pPr marL="1198800" indent="-284400" defTabSz="342900">
              <a:spcBef>
                <a:spcPts val="600"/>
              </a:spcBef>
              <a:spcAft>
                <a:spcPts val="600"/>
              </a:spcAft>
              <a:buSzPct val="60000"/>
              <a:buFontTx/>
              <a:buBlip>
                <a:blip r:embed="rId4"/>
              </a:buBlip>
              <a:defRPr sz="1800" b="0" i="0" u="none" normalizeH="0" baseline="0">
                <a:latin typeface="Trebuchet MS" pitchFamily="34" charset="0"/>
              </a:defRPr>
            </a:lvl4pPr>
            <a:lvl5pPr marL="1656000" indent="-284400">
              <a:spcBef>
                <a:spcPts val="600"/>
              </a:spcBef>
              <a:spcAft>
                <a:spcPts val="600"/>
              </a:spcAft>
              <a:buSzPct val="60000"/>
              <a:buFontTx/>
              <a:buBlip>
                <a:blip r:embed="rId5"/>
              </a:buBlip>
              <a:defRPr sz="1800" b="0" i="0" u="none" normalizeH="0" baseline="0">
                <a:latin typeface="Trebuchet MS" pitchFamily="34" charset="0"/>
              </a:defRPr>
            </a:lvl5pPr>
            <a:lvl6pPr>
              <a:buFontTx/>
              <a:buBlip>
                <a:blip r:embed="rId5"/>
              </a:buBlip>
              <a:defRPr/>
            </a:lvl6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226211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8_En-tête de section">
    <p:spTree>
      <p:nvGrpSpPr>
        <p:cNvPr id="1" name=""/>
        <p:cNvGrpSpPr/>
        <p:nvPr/>
      </p:nvGrpSpPr>
      <p:grpSpPr>
        <a:xfrm>
          <a:off x="0" y="0"/>
          <a:ext cx="0" cy="0"/>
          <a:chOff x="0" y="0"/>
          <a:chExt cx="0" cy="0"/>
        </a:xfrm>
      </p:grpSpPr>
      <p:grpSp>
        <p:nvGrpSpPr>
          <p:cNvPr id="3" name="Groupe 2"/>
          <p:cNvGrpSpPr/>
          <p:nvPr userDrawn="1"/>
        </p:nvGrpSpPr>
        <p:grpSpPr>
          <a:xfrm>
            <a:off x="670977" y="984605"/>
            <a:ext cx="7800378" cy="4812770"/>
            <a:chOff x="670977" y="984605"/>
            <a:chExt cx="7800378" cy="4812770"/>
          </a:xfrm>
        </p:grpSpPr>
        <p:pic>
          <p:nvPicPr>
            <p:cNvPr id="2" name="Imag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7" y="984605"/>
              <a:ext cx="7800378" cy="4812770"/>
            </a:xfrm>
            <a:prstGeom prst="rect">
              <a:avLst/>
            </a:prstGeom>
          </p:spPr>
        </p:pic>
        <p:sp>
          <p:nvSpPr>
            <p:cNvPr id="7" name="Rectangle 6"/>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2725530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9_En-tête de section">
    <p:spTree>
      <p:nvGrpSpPr>
        <p:cNvPr id="1" name=""/>
        <p:cNvGrpSpPr/>
        <p:nvPr/>
      </p:nvGrpSpPr>
      <p:grpSpPr>
        <a:xfrm>
          <a:off x="0" y="0"/>
          <a:ext cx="0" cy="0"/>
          <a:chOff x="0" y="0"/>
          <a:chExt cx="0" cy="0"/>
        </a:xfrm>
      </p:grpSpPr>
      <p:grpSp>
        <p:nvGrpSpPr>
          <p:cNvPr id="5" name="Groupe 4"/>
          <p:cNvGrpSpPr/>
          <p:nvPr userDrawn="1"/>
        </p:nvGrpSpPr>
        <p:grpSpPr>
          <a:xfrm>
            <a:off x="670975" y="984605"/>
            <a:ext cx="7800380" cy="4812772"/>
            <a:chOff x="670975" y="984605"/>
            <a:chExt cx="7800380" cy="4812772"/>
          </a:xfrm>
        </p:grpSpPr>
        <p:pic>
          <p:nvPicPr>
            <p:cNvPr id="4" name="Imag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70975" y="984605"/>
              <a:ext cx="7800379" cy="4812772"/>
            </a:xfrm>
            <a:prstGeom prst="rect">
              <a:avLst/>
            </a:prstGeom>
          </p:spPr>
        </p:pic>
        <p:sp>
          <p:nvSpPr>
            <p:cNvPr id="7" name="Rectangle 6"/>
            <p:cNvSpPr/>
            <p:nvPr userDrawn="1"/>
          </p:nvSpPr>
          <p:spPr>
            <a:xfrm>
              <a:off x="670978" y="984606"/>
              <a:ext cx="7800377" cy="4812769"/>
            </a:xfrm>
            <a:prstGeom prst="rect">
              <a:avLst/>
            </a:prstGeom>
            <a:solidFill>
              <a:srgbClr val="FFFFFF">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grpSp>
      <p:sp>
        <p:nvSpPr>
          <p:cNvPr id="9" name="Triangle rectangle 8"/>
          <p:cNvSpPr/>
          <p:nvPr userDrawn="1"/>
        </p:nvSpPr>
        <p:spPr>
          <a:xfrm flipV="1">
            <a:off x="-1" y="-51843"/>
            <a:ext cx="9144001" cy="1469481"/>
          </a:xfrm>
          <a:prstGeom prst="rtTriangle">
            <a:avLst/>
          </a:prstGeom>
          <a:solidFill>
            <a:srgbClr val="75161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rgbClr val="BC1E1E"/>
              </a:solidFill>
              <a:latin typeface="Trebuchet MS" panose="020B0603020202020204" pitchFamily="34" charset="0"/>
            </a:endParaRPr>
          </a:p>
        </p:txBody>
      </p:sp>
      <p:sp>
        <p:nvSpPr>
          <p:cNvPr id="13" name="Titre 12"/>
          <p:cNvSpPr>
            <a:spLocks noGrp="1"/>
          </p:cNvSpPr>
          <p:nvPr userDrawn="1">
            <p:ph type="title"/>
          </p:nvPr>
        </p:nvSpPr>
        <p:spPr>
          <a:xfrm>
            <a:off x="289471" y="146599"/>
            <a:ext cx="5895429" cy="1077218"/>
          </a:xfrm>
          <a:prstGeom prst="rect">
            <a:avLst/>
          </a:prstGeom>
        </p:spPr>
        <p:txBody>
          <a:bodyPr/>
          <a:lstStyle>
            <a:lvl1pPr algn="l">
              <a:defRPr kumimoji="0" lang="fr-FR" sz="3200" b="1" i="0" u="none" strike="noStrike" kern="1200" cap="none" spc="0" normalizeH="0" baseline="0" noProof="0" dirty="0" smtClean="0">
                <a:ln>
                  <a:noFill/>
                </a:ln>
                <a:solidFill>
                  <a:schemeClr val="bg1"/>
                </a:solidFill>
                <a:effectLst/>
                <a:uLnTx/>
                <a:uFillTx/>
                <a:latin typeface="Trebuchet MS" panose="020B0603020202020204" pitchFamily="34" charset="0"/>
                <a:ea typeface="+mn-ea"/>
                <a:cs typeface="Trebuchet MS" panose="020B0603020202020204" pitchFamily="34"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fr-FR"/>
              <a:t>Modifiez le style du titre</a:t>
            </a:r>
            <a:endParaRPr lang="fr-FR" dirty="0"/>
          </a:p>
        </p:txBody>
      </p:sp>
      <p:pic>
        <p:nvPicPr>
          <p:cNvPr id="14" name="Image 13" descr="S117.pdf"/>
          <p:cNvPicPr>
            <a:picLocks noChangeAspect="1"/>
          </p:cNvPicPr>
          <p:nvPr userDrawn="1"/>
        </p:nvPicPr>
        <p:blipFill rotWithShape="1">
          <a:blip r:embed="rId3" cstate="screen">
            <a:extLst>
              <a:ext uri="{28A0092B-C50C-407E-A947-70E740481C1C}">
                <a14:useLocalDpi xmlns:a14="http://schemas.microsoft.com/office/drawing/2010/main"/>
              </a:ext>
            </a:extLst>
          </a:blip>
          <a:srcRect l="45287" t="349" b="-349"/>
          <a:stretch/>
        </p:blipFill>
        <p:spPr>
          <a:xfrm>
            <a:off x="0" y="1723592"/>
            <a:ext cx="1641600" cy="4245904"/>
          </a:xfrm>
          <a:prstGeom prst="rect">
            <a:avLst/>
          </a:prstGeom>
        </p:spPr>
      </p:pic>
    </p:spTree>
    <p:extLst>
      <p:ext uri="{BB962C8B-B14F-4D97-AF65-F5344CB8AC3E}">
        <p14:creationId xmlns:p14="http://schemas.microsoft.com/office/powerpoint/2010/main" val="220630097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Image 7"/>
          <p:cNvPicPr>
            <a:picLocks noChangeAspect="1"/>
          </p:cNvPicPr>
          <p:nvPr userDrawn="1"/>
        </p:nvPicPr>
        <p:blipFill>
          <a:blip r:embed="rId74" cstate="screen">
            <a:extLst>
              <a:ext uri="{28A0092B-C50C-407E-A947-70E740481C1C}">
                <a14:useLocalDpi xmlns:a14="http://schemas.microsoft.com/office/drawing/2010/main"/>
              </a:ext>
            </a:extLst>
          </a:blip>
          <a:stretch>
            <a:fillRect/>
          </a:stretch>
        </p:blipFill>
        <p:spPr>
          <a:xfrm>
            <a:off x="277852" y="6122580"/>
            <a:ext cx="904187" cy="495972"/>
          </a:xfrm>
          <a:prstGeom prst="rect">
            <a:avLst/>
          </a:prstGeom>
        </p:spPr>
      </p:pic>
      <p:sp>
        <p:nvSpPr>
          <p:cNvPr id="9" name="Espace réservé du pied de page 6"/>
          <p:cNvSpPr txBox="1">
            <a:spLocks/>
          </p:cNvSpPr>
          <p:nvPr userDrawn="1"/>
        </p:nvSpPr>
        <p:spPr>
          <a:xfrm>
            <a:off x="4230255" y="6263211"/>
            <a:ext cx="4049215" cy="39228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Modélisation dynamique de la congestion sur le réseau d’Aix-Marseille-Provence</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Réunion de consultation</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rPr>
              <a:t>version 1.0</a:t>
            </a:r>
          </a:p>
        </p:txBody>
      </p:sp>
      <p:sp>
        <p:nvSpPr>
          <p:cNvPr id="12" name="Espace réservé du numéro de diapositive 1"/>
          <p:cNvSpPr txBox="1">
            <a:spLocks/>
          </p:cNvSpPr>
          <p:nvPr userDrawn="1"/>
        </p:nvSpPr>
        <p:spPr>
          <a:xfrm>
            <a:off x="8462351" y="6309394"/>
            <a:ext cx="507083" cy="365125"/>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2858F16-B7F7-4AF7-B886-553DC26F0C4F}" type="slidenum">
              <a:rPr kumimoji="0" lang="fr-FR" sz="1200" b="0" i="0" u="none" strike="noStrike" kern="1200" cap="none" spc="0" normalizeH="0" baseline="0" noProof="0" smtClean="0">
                <a:ln>
                  <a:noFill/>
                </a:ln>
                <a:solidFill>
                  <a:schemeClr val="tx1"/>
                </a:solidFill>
                <a:effectLst/>
                <a:uLnTx/>
                <a:uFillTx/>
                <a:latin typeface="Trebuchet MS" panose="020B0603020202020204" pitchFamily="34" charset="0"/>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dirty="0">
              <a:ln>
                <a:noFill/>
              </a:ln>
              <a:solidFill>
                <a:schemeClr val="tx1"/>
              </a:solidFill>
              <a:effectLst/>
              <a:uLnTx/>
              <a:uFillTx/>
              <a:latin typeface="Trebuchet MS" panose="020B0603020202020204" pitchFamily="34" charset="0"/>
              <a:ea typeface="+mn-ea"/>
              <a:cs typeface="+mn-cs"/>
            </a:endParaRPr>
          </a:p>
        </p:txBody>
      </p:sp>
      <p:pic>
        <p:nvPicPr>
          <p:cNvPr id="7" name="Picture 2" descr="Résultat de recherche d'images pour &quot;dirmed&quot;">
            <a:extLst>
              <a:ext uri="{FF2B5EF4-FFF2-40B4-BE49-F238E27FC236}">
                <a16:creationId xmlns:a16="http://schemas.microsoft.com/office/drawing/2014/main" id="{EFF43753-0427-4D02-983E-0C0BA560E98D}"/>
              </a:ext>
            </a:extLst>
          </p:cNvPr>
          <p:cNvPicPr>
            <a:picLocks noChangeAspect="1" noChangeArrowheads="1"/>
          </p:cNvPicPr>
          <p:nvPr userDrawn="1"/>
        </p:nvPicPr>
        <p:blipFill>
          <a:blip r:embed="rId75" cstate="screen">
            <a:extLst>
              <a:ext uri="{28A0092B-C50C-407E-A947-70E740481C1C}">
                <a14:useLocalDpi xmlns:a14="http://schemas.microsoft.com/office/drawing/2010/main"/>
              </a:ext>
            </a:extLst>
          </a:blip>
          <a:srcRect/>
          <a:stretch>
            <a:fillRect/>
          </a:stretch>
        </p:blipFill>
        <p:spPr bwMode="auto">
          <a:xfrm>
            <a:off x="1449383" y="6130440"/>
            <a:ext cx="844000" cy="52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572944"/>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717" r:id="rId3"/>
    <p:sldLayoutId id="2147483718" r:id="rId4"/>
    <p:sldLayoutId id="2147483721" r:id="rId5"/>
    <p:sldLayoutId id="2147483720" r:id="rId6"/>
    <p:sldLayoutId id="2147483719" r:id="rId7"/>
    <p:sldLayoutId id="2147483794" r:id="rId8"/>
    <p:sldLayoutId id="2147483801" r:id="rId9"/>
    <p:sldLayoutId id="2147483653" r:id="rId10"/>
    <p:sldLayoutId id="2147483652" r:id="rId11"/>
    <p:sldLayoutId id="2147483656" r:id="rId12"/>
    <p:sldLayoutId id="2147483729" r:id="rId13"/>
    <p:sldLayoutId id="2147483730" r:id="rId14"/>
    <p:sldLayoutId id="2147483731" r:id="rId15"/>
    <p:sldLayoutId id="2147483732" r:id="rId16"/>
    <p:sldLayoutId id="2147483733" r:id="rId17"/>
    <p:sldLayoutId id="2147483795" r:id="rId18"/>
    <p:sldLayoutId id="2147483802" r:id="rId19"/>
    <p:sldLayoutId id="2147483661" r:id="rId20"/>
    <p:sldLayoutId id="2147483662" r:id="rId21"/>
    <p:sldLayoutId id="2147483663" r:id="rId22"/>
    <p:sldLayoutId id="2147483741" r:id="rId23"/>
    <p:sldLayoutId id="2147483742" r:id="rId24"/>
    <p:sldLayoutId id="2147483743" r:id="rId25"/>
    <p:sldLayoutId id="2147483745" r:id="rId26"/>
    <p:sldLayoutId id="2147483746" r:id="rId27"/>
    <p:sldLayoutId id="2147483796" r:id="rId28"/>
    <p:sldLayoutId id="2147483803" r:id="rId29"/>
    <p:sldLayoutId id="2147483669" r:id="rId30"/>
    <p:sldLayoutId id="2147483670" r:id="rId31"/>
    <p:sldLayoutId id="2147483671" r:id="rId32"/>
    <p:sldLayoutId id="2147483789" r:id="rId33"/>
    <p:sldLayoutId id="2147483790" r:id="rId34"/>
    <p:sldLayoutId id="2147483791" r:id="rId35"/>
    <p:sldLayoutId id="2147483792" r:id="rId36"/>
    <p:sldLayoutId id="2147483793" r:id="rId37"/>
    <p:sldLayoutId id="2147483797" r:id="rId38"/>
    <p:sldLayoutId id="2147483804" r:id="rId39"/>
    <p:sldLayoutId id="2147483677" r:id="rId40"/>
    <p:sldLayoutId id="2147483678" r:id="rId41"/>
    <p:sldLayoutId id="2147483679" r:id="rId42"/>
    <p:sldLayoutId id="2147483753" r:id="rId43"/>
    <p:sldLayoutId id="2147483754" r:id="rId44"/>
    <p:sldLayoutId id="2147483755" r:id="rId45"/>
    <p:sldLayoutId id="2147483756" r:id="rId46"/>
    <p:sldLayoutId id="2147483757" r:id="rId47"/>
    <p:sldLayoutId id="2147483798" r:id="rId48"/>
    <p:sldLayoutId id="2147483805" r:id="rId49"/>
    <p:sldLayoutId id="2147483685" r:id="rId50"/>
    <p:sldLayoutId id="2147483686" r:id="rId51"/>
    <p:sldLayoutId id="2147483687" r:id="rId52"/>
    <p:sldLayoutId id="2147483765" r:id="rId53"/>
    <p:sldLayoutId id="2147483766" r:id="rId54"/>
    <p:sldLayoutId id="2147483767" r:id="rId55"/>
    <p:sldLayoutId id="2147483768" r:id="rId56"/>
    <p:sldLayoutId id="2147483769" r:id="rId57"/>
    <p:sldLayoutId id="2147483799" r:id="rId58"/>
    <p:sldLayoutId id="2147483806" r:id="rId59"/>
    <p:sldLayoutId id="2147483693" r:id="rId60"/>
    <p:sldLayoutId id="2147483694" r:id="rId61"/>
    <p:sldLayoutId id="2147483695" r:id="rId62"/>
    <p:sldLayoutId id="2147483777" r:id="rId63"/>
    <p:sldLayoutId id="2147483778" r:id="rId64"/>
    <p:sldLayoutId id="2147483779" r:id="rId65"/>
    <p:sldLayoutId id="2147483780" r:id="rId66"/>
    <p:sldLayoutId id="2147483781" r:id="rId67"/>
    <p:sldLayoutId id="2147483800" r:id="rId68"/>
    <p:sldLayoutId id="2147483807" r:id="rId69"/>
    <p:sldLayoutId id="2147483701" r:id="rId70"/>
    <p:sldLayoutId id="2147483702" r:id="rId71"/>
    <p:sldLayoutId id="2147483703" r:id="rId72"/>
  </p:sldLayoutIdLst>
  <p:hf hdr="0" dt="0"/>
  <p:txStyles>
    <p:titleStyle>
      <a:lvl1pPr algn="l" defTabSz="685800" rtl="0" eaLnBrk="1" latinLnBrk="0" hangingPunct="1">
        <a:lnSpc>
          <a:spcPct val="90000"/>
        </a:lnSpc>
        <a:spcBef>
          <a:spcPct val="0"/>
        </a:spcBef>
        <a:buNone/>
        <a:defRPr sz="33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CB76AAC8-1918-4D90-BFFF-445051703CC1}"/>
              </a:ext>
            </a:extLst>
          </p:cNvPr>
          <p:cNvSpPr>
            <a:spLocks noGrp="1"/>
          </p:cNvSpPr>
          <p:nvPr>
            <p:ph type="subTitle" idx="1"/>
          </p:nvPr>
        </p:nvSpPr>
        <p:spPr>
          <a:xfrm>
            <a:off x="174295" y="1488522"/>
            <a:ext cx="3624889" cy="662362"/>
          </a:xfrm>
        </p:spPr>
        <p:txBody>
          <a:bodyPr/>
          <a:lstStyle/>
          <a:p>
            <a:r>
              <a:rPr lang="fr-FR" sz="2200" dirty="0"/>
              <a:t>[ Réunion de consultation ]</a:t>
            </a:r>
          </a:p>
        </p:txBody>
      </p:sp>
      <p:sp>
        <p:nvSpPr>
          <p:cNvPr id="3" name="Titre 2">
            <a:extLst>
              <a:ext uri="{FF2B5EF4-FFF2-40B4-BE49-F238E27FC236}">
                <a16:creationId xmlns:a16="http://schemas.microsoft.com/office/drawing/2014/main" id="{BA7FA21A-A104-42FF-AAFC-92BB12B4D6F1}"/>
              </a:ext>
            </a:extLst>
          </p:cNvPr>
          <p:cNvSpPr>
            <a:spLocks noGrp="1"/>
          </p:cNvSpPr>
          <p:nvPr>
            <p:ph type="title"/>
          </p:nvPr>
        </p:nvSpPr>
        <p:spPr>
          <a:xfrm>
            <a:off x="175719" y="167214"/>
            <a:ext cx="5777209" cy="1255728"/>
          </a:xfrm>
        </p:spPr>
        <p:txBody>
          <a:bodyPr/>
          <a:lstStyle/>
          <a:p>
            <a:r>
              <a:rPr lang="fr-FR" dirty="0"/>
              <a:t>Modélisation dynamique</a:t>
            </a:r>
            <a:br>
              <a:rPr lang="fr-FR" dirty="0"/>
            </a:br>
            <a:r>
              <a:rPr lang="fr-FR" dirty="0"/>
              <a:t>de la congestion sur le réseau Aix-Marseille-Provence </a:t>
            </a:r>
          </a:p>
        </p:txBody>
      </p:sp>
      <p:sp>
        <p:nvSpPr>
          <p:cNvPr id="4" name="Espace réservé du texte 3">
            <a:extLst>
              <a:ext uri="{FF2B5EF4-FFF2-40B4-BE49-F238E27FC236}">
                <a16:creationId xmlns:a16="http://schemas.microsoft.com/office/drawing/2014/main" id="{2C67CC8A-43D6-4934-9286-5F7F713CD32F}"/>
              </a:ext>
            </a:extLst>
          </p:cNvPr>
          <p:cNvSpPr>
            <a:spLocks noGrp="1"/>
          </p:cNvSpPr>
          <p:nvPr>
            <p:ph type="body" sz="quarter" idx="11"/>
          </p:nvPr>
        </p:nvSpPr>
        <p:spPr>
          <a:xfrm>
            <a:off x="250826" y="2197674"/>
            <a:ext cx="1368250" cy="395288"/>
          </a:xfrm>
        </p:spPr>
        <p:txBody>
          <a:bodyPr/>
          <a:lstStyle/>
          <a:p>
            <a:pPr indent="0">
              <a:buNone/>
            </a:pPr>
            <a:r>
              <a:rPr lang="fr-FR" i="1" dirty="0" err="1"/>
              <a:t>DIRMed</a:t>
            </a:r>
            <a:endParaRPr lang="fr-FR" i="1" dirty="0"/>
          </a:p>
        </p:txBody>
      </p:sp>
      <p:sp>
        <p:nvSpPr>
          <p:cNvPr id="5" name="Espace réservé du texte 4">
            <a:extLst>
              <a:ext uri="{FF2B5EF4-FFF2-40B4-BE49-F238E27FC236}">
                <a16:creationId xmlns:a16="http://schemas.microsoft.com/office/drawing/2014/main" id="{0D5EEFF9-31F9-49FD-933E-10B9CF5C014D}"/>
              </a:ext>
            </a:extLst>
          </p:cNvPr>
          <p:cNvSpPr>
            <a:spLocks noGrp="1"/>
          </p:cNvSpPr>
          <p:nvPr>
            <p:ph type="body" sz="quarter" idx="12"/>
          </p:nvPr>
        </p:nvSpPr>
        <p:spPr>
          <a:xfrm>
            <a:off x="267603" y="2770382"/>
            <a:ext cx="1749407" cy="330878"/>
          </a:xfrm>
        </p:spPr>
        <p:txBody>
          <a:bodyPr/>
          <a:lstStyle/>
          <a:p>
            <a:pPr marL="0" indent="0">
              <a:buNone/>
            </a:pPr>
            <a:r>
              <a:rPr lang="fr-FR" dirty="0"/>
              <a:t>30 avril 2019</a:t>
            </a:r>
          </a:p>
        </p:txBody>
      </p:sp>
    </p:spTree>
    <p:extLst>
      <p:ext uri="{BB962C8B-B14F-4D97-AF65-F5344CB8AC3E}">
        <p14:creationId xmlns:p14="http://schemas.microsoft.com/office/powerpoint/2010/main" val="3397245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1" y="1408009"/>
            <a:ext cx="6642055" cy="4696976"/>
          </a:xfrm>
          <a:prstGeom prst="rect">
            <a:avLst/>
          </a:prstGeom>
        </p:spPr>
      </p:pic>
      <p:pic>
        <p:nvPicPr>
          <p:cNvPr id="3" name="Image 2">
            <a:extLst>
              <a:ext uri="{FF2B5EF4-FFF2-40B4-BE49-F238E27FC236}">
                <a16:creationId xmlns:a16="http://schemas.microsoft.com/office/drawing/2014/main" id="{495B0C67-EE4C-41B5-81B5-C213F7DE42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774" y="1813379"/>
            <a:ext cx="1285389" cy="1262390"/>
          </a:xfrm>
          <a:prstGeom prst="rect">
            <a:avLst/>
          </a:prstGeom>
        </p:spPr>
      </p:pic>
    </p:spTree>
    <p:extLst>
      <p:ext uri="{BB962C8B-B14F-4D97-AF65-F5344CB8AC3E}">
        <p14:creationId xmlns:p14="http://schemas.microsoft.com/office/powerpoint/2010/main" val="6841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1" y="1408009"/>
            <a:ext cx="6642054" cy="4696975"/>
          </a:xfrm>
          <a:prstGeom prst="rect">
            <a:avLst/>
          </a:prstGeom>
        </p:spPr>
      </p:pic>
      <p:pic>
        <p:nvPicPr>
          <p:cNvPr id="4" name="Image 3">
            <a:extLst>
              <a:ext uri="{FF2B5EF4-FFF2-40B4-BE49-F238E27FC236}">
                <a16:creationId xmlns:a16="http://schemas.microsoft.com/office/drawing/2014/main" id="{ED7B1E07-CE9C-43C9-BCB3-3FB44E3117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9" y="1833275"/>
            <a:ext cx="1285389" cy="1267357"/>
          </a:xfrm>
          <a:prstGeom prst="rect">
            <a:avLst/>
          </a:prstGeom>
        </p:spPr>
      </p:pic>
    </p:spTree>
    <p:extLst>
      <p:ext uri="{BB962C8B-B14F-4D97-AF65-F5344CB8AC3E}">
        <p14:creationId xmlns:p14="http://schemas.microsoft.com/office/powerpoint/2010/main" val="88860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2" y="1408009"/>
            <a:ext cx="6642052" cy="4696975"/>
          </a:xfrm>
          <a:prstGeom prst="rect">
            <a:avLst/>
          </a:prstGeom>
        </p:spPr>
      </p:pic>
      <p:pic>
        <p:nvPicPr>
          <p:cNvPr id="3" name="Image 2">
            <a:extLst>
              <a:ext uri="{FF2B5EF4-FFF2-40B4-BE49-F238E27FC236}">
                <a16:creationId xmlns:a16="http://schemas.microsoft.com/office/drawing/2014/main" id="{20ECFE9A-4DBE-4D30-9D57-3CECB4A57E4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8964" y="1833275"/>
            <a:ext cx="1304878" cy="1289436"/>
          </a:xfrm>
          <a:prstGeom prst="rect">
            <a:avLst/>
          </a:prstGeom>
        </p:spPr>
      </p:pic>
    </p:spTree>
    <p:extLst>
      <p:ext uri="{BB962C8B-B14F-4D97-AF65-F5344CB8AC3E}">
        <p14:creationId xmlns:p14="http://schemas.microsoft.com/office/powerpoint/2010/main" val="92183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2" y="1408009"/>
            <a:ext cx="6642052" cy="4696974"/>
          </a:xfrm>
          <a:prstGeom prst="rect">
            <a:avLst/>
          </a:prstGeom>
        </p:spPr>
      </p:pic>
      <p:pic>
        <p:nvPicPr>
          <p:cNvPr id="4" name="Image 3">
            <a:extLst>
              <a:ext uri="{FF2B5EF4-FFF2-40B4-BE49-F238E27FC236}">
                <a16:creationId xmlns:a16="http://schemas.microsoft.com/office/drawing/2014/main" id="{8B57C72D-6CA3-4764-BB03-86AE91395AC1}"/>
              </a:ext>
            </a:extLst>
          </p:cNvPr>
          <p:cNvPicPr>
            <a:picLocks noChangeAspect="1"/>
          </p:cNvPicPr>
          <p:nvPr/>
        </p:nvPicPr>
        <p:blipFill>
          <a:blip r:embed="rId3"/>
          <a:stretch>
            <a:fillRect/>
          </a:stretch>
        </p:blipFill>
        <p:spPr>
          <a:xfrm>
            <a:off x="364922" y="1788885"/>
            <a:ext cx="1381895" cy="1381895"/>
          </a:xfrm>
          <a:prstGeom prst="rect">
            <a:avLst/>
          </a:prstGeom>
        </p:spPr>
      </p:pic>
    </p:spTree>
    <p:extLst>
      <p:ext uri="{BB962C8B-B14F-4D97-AF65-F5344CB8AC3E}">
        <p14:creationId xmlns:p14="http://schemas.microsoft.com/office/powerpoint/2010/main" val="2344993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2" y="1408009"/>
            <a:ext cx="6642051" cy="4696974"/>
          </a:xfrm>
          <a:prstGeom prst="rect">
            <a:avLst/>
          </a:prstGeom>
        </p:spPr>
      </p:pic>
      <p:pic>
        <p:nvPicPr>
          <p:cNvPr id="3" name="Image 2">
            <a:extLst>
              <a:ext uri="{FF2B5EF4-FFF2-40B4-BE49-F238E27FC236}">
                <a16:creationId xmlns:a16="http://schemas.microsoft.com/office/drawing/2014/main" id="{60C3AB66-9501-43EC-89C6-6FDD96D514AF}"/>
              </a:ext>
            </a:extLst>
          </p:cNvPr>
          <p:cNvPicPr>
            <a:picLocks noChangeAspect="1"/>
          </p:cNvPicPr>
          <p:nvPr/>
        </p:nvPicPr>
        <p:blipFill>
          <a:blip r:embed="rId3"/>
          <a:stretch>
            <a:fillRect/>
          </a:stretch>
        </p:blipFill>
        <p:spPr>
          <a:xfrm>
            <a:off x="344682" y="1780007"/>
            <a:ext cx="1400175" cy="1352550"/>
          </a:xfrm>
          <a:prstGeom prst="rect">
            <a:avLst/>
          </a:prstGeom>
        </p:spPr>
      </p:pic>
    </p:spTree>
    <p:extLst>
      <p:ext uri="{BB962C8B-B14F-4D97-AF65-F5344CB8AC3E}">
        <p14:creationId xmlns:p14="http://schemas.microsoft.com/office/powerpoint/2010/main" val="245742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2" y="1408009"/>
            <a:ext cx="6642051" cy="4696973"/>
          </a:xfrm>
          <a:prstGeom prst="rect">
            <a:avLst/>
          </a:prstGeom>
        </p:spPr>
      </p:pic>
      <p:pic>
        <p:nvPicPr>
          <p:cNvPr id="4" name="Image 3">
            <a:extLst>
              <a:ext uri="{FF2B5EF4-FFF2-40B4-BE49-F238E27FC236}">
                <a16:creationId xmlns:a16="http://schemas.microsoft.com/office/drawing/2014/main" id="{39DAC11A-B75E-43B3-8453-AD747C874822}"/>
              </a:ext>
            </a:extLst>
          </p:cNvPr>
          <p:cNvPicPr>
            <a:picLocks noChangeAspect="1"/>
          </p:cNvPicPr>
          <p:nvPr/>
        </p:nvPicPr>
        <p:blipFill>
          <a:blip r:embed="rId3"/>
          <a:stretch>
            <a:fillRect/>
          </a:stretch>
        </p:blipFill>
        <p:spPr>
          <a:xfrm>
            <a:off x="395127" y="1788885"/>
            <a:ext cx="1352550" cy="1371600"/>
          </a:xfrm>
          <a:prstGeom prst="rect">
            <a:avLst/>
          </a:prstGeom>
        </p:spPr>
      </p:pic>
    </p:spTree>
    <p:extLst>
      <p:ext uri="{BB962C8B-B14F-4D97-AF65-F5344CB8AC3E}">
        <p14:creationId xmlns:p14="http://schemas.microsoft.com/office/powerpoint/2010/main" val="2614236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9" cy="4696973"/>
          </a:xfrm>
          <a:prstGeom prst="rect">
            <a:avLst/>
          </a:prstGeom>
        </p:spPr>
      </p:pic>
      <p:pic>
        <p:nvPicPr>
          <p:cNvPr id="3" name="Image 2">
            <a:extLst>
              <a:ext uri="{FF2B5EF4-FFF2-40B4-BE49-F238E27FC236}">
                <a16:creationId xmlns:a16="http://schemas.microsoft.com/office/drawing/2014/main" id="{33BC7CA5-1500-47BE-90DC-0CEB8E7402D8}"/>
              </a:ext>
            </a:extLst>
          </p:cNvPr>
          <p:cNvPicPr>
            <a:picLocks noChangeAspect="1"/>
          </p:cNvPicPr>
          <p:nvPr/>
        </p:nvPicPr>
        <p:blipFill>
          <a:blip r:embed="rId3"/>
          <a:stretch>
            <a:fillRect/>
          </a:stretch>
        </p:blipFill>
        <p:spPr>
          <a:xfrm>
            <a:off x="369362" y="1782226"/>
            <a:ext cx="1362075" cy="1381125"/>
          </a:xfrm>
          <a:prstGeom prst="rect">
            <a:avLst/>
          </a:prstGeom>
        </p:spPr>
      </p:pic>
    </p:spTree>
    <p:extLst>
      <p:ext uri="{BB962C8B-B14F-4D97-AF65-F5344CB8AC3E}">
        <p14:creationId xmlns:p14="http://schemas.microsoft.com/office/powerpoint/2010/main" val="1714791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9" cy="4696972"/>
          </a:xfrm>
          <a:prstGeom prst="rect">
            <a:avLst/>
          </a:prstGeom>
        </p:spPr>
      </p:pic>
      <p:pic>
        <p:nvPicPr>
          <p:cNvPr id="4" name="Image 3">
            <a:extLst>
              <a:ext uri="{FF2B5EF4-FFF2-40B4-BE49-F238E27FC236}">
                <a16:creationId xmlns:a16="http://schemas.microsoft.com/office/drawing/2014/main" id="{3ACBCD70-1F9A-4029-9987-C793DABE35A7}"/>
              </a:ext>
            </a:extLst>
          </p:cNvPr>
          <p:cNvPicPr>
            <a:picLocks noChangeAspect="1"/>
          </p:cNvPicPr>
          <p:nvPr/>
        </p:nvPicPr>
        <p:blipFill>
          <a:blip r:embed="rId3"/>
          <a:stretch>
            <a:fillRect/>
          </a:stretch>
        </p:blipFill>
        <p:spPr>
          <a:xfrm>
            <a:off x="418293" y="1822833"/>
            <a:ext cx="1323975" cy="1323975"/>
          </a:xfrm>
          <a:prstGeom prst="rect">
            <a:avLst/>
          </a:prstGeom>
        </p:spPr>
      </p:pic>
    </p:spTree>
    <p:extLst>
      <p:ext uri="{BB962C8B-B14F-4D97-AF65-F5344CB8AC3E}">
        <p14:creationId xmlns:p14="http://schemas.microsoft.com/office/powerpoint/2010/main" val="285967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8" cy="4696972"/>
          </a:xfrm>
          <a:prstGeom prst="rect">
            <a:avLst/>
          </a:prstGeom>
        </p:spPr>
      </p:pic>
      <p:pic>
        <p:nvPicPr>
          <p:cNvPr id="3" name="Image 2">
            <a:extLst>
              <a:ext uri="{FF2B5EF4-FFF2-40B4-BE49-F238E27FC236}">
                <a16:creationId xmlns:a16="http://schemas.microsoft.com/office/drawing/2014/main" id="{A565D399-1183-415A-96CB-CF5570D61560}"/>
              </a:ext>
            </a:extLst>
          </p:cNvPr>
          <p:cNvPicPr>
            <a:picLocks noChangeAspect="1"/>
          </p:cNvPicPr>
          <p:nvPr/>
        </p:nvPicPr>
        <p:blipFill>
          <a:blip r:embed="rId3"/>
          <a:stretch>
            <a:fillRect/>
          </a:stretch>
        </p:blipFill>
        <p:spPr>
          <a:xfrm>
            <a:off x="414178" y="1841883"/>
            <a:ext cx="1314450" cy="1304925"/>
          </a:xfrm>
          <a:prstGeom prst="rect">
            <a:avLst/>
          </a:prstGeom>
        </p:spPr>
      </p:pic>
    </p:spTree>
    <p:extLst>
      <p:ext uri="{BB962C8B-B14F-4D97-AF65-F5344CB8AC3E}">
        <p14:creationId xmlns:p14="http://schemas.microsoft.com/office/powerpoint/2010/main" val="1317429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a:t>
            </a:r>
            <a:r>
              <a:rPr lang="fr-FR" dirty="0">
                <a:solidFill>
                  <a:srgbClr val="FFFF00"/>
                </a:solidFill>
              </a:rPr>
              <a:t>30 janvier </a:t>
            </a:r>
            <a:r>
              <a:rPr lang="fr-FR" dirty="0"/>
              <a:t>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8" cy="4696971"/>
          </a:xfrm>
          <a:prstGeom prst="rect">
            <a:avLst/>
          </a:prstGeom>
        </p:spPr>
      </p:pic>
      <p:pic>
        <p:nvPicPr>
          <p:cNvPr id="8" name="Image 7">
            <a:extLst>
              <a:ext uri="{FF2B5EF4-FFF2-40B4-BE49-F238E27FC236}">
                <a16:creationId xmlns:a16="http://schemas.microsoft.com/office/drawing/2014/main" id="{30CF4005-A35F-4AA7-A931-6D704E29AA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948" y="1828560"/>
            <a:ext cx="1285389" cy="1247209"/>
          </a:xfrm>
          <a:prstGeom prst="rect">
            <a:avLst/>
          </a:prstGeom>
        </p:spPr>
      </p:pic>
    </p:spTree>
    <p:extLst>
      <p:ext uri="{BB962C8B-B14F-4D97-AF65-F5344CB8AC3E}">
        <p14:creationId xmlns:p14="http://schemas.microsoft.com/office/powerpoint/2010/main" val="1297395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71A87F0F-EE11-4C98-ACEE-A7B97628DB6F}"/>
              </a:ext>
            </a:extLst>
          </p:cNvPr>
          <p:cNvSpPr>
            <a:spLocks noGrp="1"/>
          </p:cNvSpPr>
          <p:nvPr>
            <p:ph sz="quarter" idx="10"/>
          </p:nvPr>
        </p:nvSpPr>
        <p:spPr>
          <a:xfrm>
            <a:off x="2751866" y="1676336"/>
            <a:ext cx="5830072" cy="3751340"/>
          </a:xfrm>
        </p:spPr>
        <p:txBody>
          <a:bodyPr>
            <a:normAutofit/>
          </a:bodyPr>
          <a:lstStyle/>
          <a:p>
            <a:r>
              <a:rPr lang="fr-FR" dirty="0"/>
              <a:t>Contexte local</a:t>
            </a:r>
            <a:br>
              <a:rPr lang="fr-FR" dirty="0"/>
            </a:br>
            <a:endParaRPr lang="fr-FR" dirty="0"/>
          </a:p>
          <a:p>
            <a:r>
              <a:rPr lang="fr-FR" dirty="0"/>
              <a:t>Etude de cas sur l’axe A50-A501</a:t>
            </a:r>
            <a:br>
              <a:rPr lang="fr-FR" dirty="0"/>
            </a:br>
            <a:endParaRPr lang="fr-FR" dirty="0"/>
          </a:p>
          <a:p>
            <a:r>
              <a:rPr lang="fr-FR" dirty="0"/>
              <a:t>Modélisation dynamique</a:t>
            </a:r>
            <a:br>
              <a:rPr lang="fr-FR" dirty="0"/>
            </a:br>
            <a:endParaRPr lang="fr-FR" dirty="0"/>
          </a:p>
          <a:p>
            <a:r>
              <a:rPr lang="fr-FR" dirty="0"/>
              <a:t>Points-clés et bonnes pratiques</a:t>
            </a:r>
          </a:p>
          <a:p>
            <a:endParaRPr lang="fr-FR" dirty="0"/>
          </a:p>
        </p:txBody>
      </p:sp>
    </p:spTree>
    <p:extLst>
      <p:ext uri="{BB962C8B-B14F-4D97-AF65-F5344CB8AC3E}">
        <p14:creationId xmlns:p14="http://schemas.microsoft.com/office/powerpoint/2010/main" val="2556845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30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7" cy="4696971"/>
          </a:xfrm>
          <a:prstGeom prst="rect">
            <a:avLst/>
          </a:prstGeom>
        </p:spPr>
      </p:pic>
      <p:pic>
        <p:nvPicPr>
          <p:cNvPr id="9" name="Image 8">
            <a:extLst>
              <a:ext uri="{FF2B5EF4-FFF2-40B4-BE49-F238E27FC236}">
                <a16:creationId xmlns:a16="http://schemas.microsoft.com/office/drawing/2014/main" id="{8DDB5140-FDE2-4EF1-8878-FAF044BCC5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774" y="1813379"/>
            <a:ext cx="1285389" cy="1262390"/>
          </a:xfrm>
          <a:prstGeom prst="rect">
            <a:avLst/>
          </a:prstGeom>
        </p:spPr>
      </p:pic>
    </p:spTree>
    <p:extLst>
      <p:ext uri="{BB962C8B-B14F-4D97-AF65-F5344CB8AC3E}">
        <p14:creationId xmlns:p14="http://schemas.microsoft.com/office/powerpoint/2010/main" val="174741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30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3" y="1408009"/>
            <a:ext cx="6642047" cy="4696970"/>
          </a:xfrm>
          <a:prstGeom prst="rect">
            <a:avLst/>
          </a:prstGeom>
        </p:spPr>
      </p:pic>
      <p:pic>
        <p:nvPicPr>
          <p:cNvPr id="8" name="Image 7">
            <a:extLst>
              <a:ext uri="{FF2B5EF4-FFF2-40B4-BE49-F238E27FC236}">
                <a16:creationId xmlns:a16="http://schemas.microsoft.com/office/drawing/2014/main" id="{BC65895F-1A0F-4620-B057-507808799B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9" y="1833275"/>
            <a:ext cx="1285389" cy="1267357"/>
          </a:xfrm>
          <a:prstGeom prst="rect">
            <a:avLst/>
          </a:prstGeom>
        </p:spPr>
      </p:pic>
    </p:spTree>
    <p:extLst>
      <p:ext uri="{BB962C8B-B14F-4D97-AF65-F5344CB8AC3E}">
        <p14:creationId xmlns:p14="http://schemas.microsoft.com/office/powerpoint/2010/main" val="3935302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30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4" y="1408009"/>
            <a:ext cx="6642045" cy="4696970"/>
          </a:xfrm>
          <a:prstGeom prst="rect">
            <a:avLst/>
          </a:prstGeom>
        </p:spPr>
      </p:pic>
      <p:pic>
        <p:nvPicPr>
          <p:cNvPr id="9" name="Image 8">
            <a:extLst>
              <a:ext uri="{FF2B5EF4-FFF2-40B4-BE49-F238E27FC236}">
                <a16:creationId xmlns:a16="http://schemas.microsoft.com/office/drawing/2014/main" id="{2EDF04D4-A61C-4458-B225-26B84679AAEC}"/>
              </a:ext>
            </a:extLst>
          </p:cNvPr>
          <p:cNvPicPr>
            <a:picLocks noChangeAspect="1"/>
          </p:cNvPicPr>
          <p:nvPr/>
        </p:nvPicPr>
        <p:blipFill>
          <a:blip r:embed="rId3"/>
          <a:stretch>
            <a:fillRect/>
          </a:stretch>
        </p:blipFill>
        <p:spPr>
          <a:xfrm>
            <a:off x="364922" y="1788885"/>
            <a:ext cx="1381895" cy="1381895"/>
          </a:xfrm>
          <a:prstGeom prst="rect">
            <a:avLst/>
          </a:prstGeom>
        </p:spPr>
      </p:pic>
    </p:spTree>
    <p:extLst>
      <p:ext uri="{BB962C8B-B14F-4D97-AF65-F5344CB8AC3E}">
        <p14:creationId xmlns:p14="http://schemas.microsoft.com/office/powerpoint/2010/main" val="3346009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30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4" y="1408009"/>
            <a:ext cx="6642045" cy="4696969"/>
          </a:xfrm>
          <a:prstGeom prst="rect">
            <a:avLst/>
          </a:prstGeom>
        </p:spPr>
      </p:pic>
      <p:pic>
        <p:nvPicPr>
          <p:cNvPr id="8" name="Image 7">
            <a:extLst>
              <a:ext uri="{FF2B5EF4-FFF2-40B4-BE49-F238E27FC236}">
                <a16:creationId xmlns:a16="http://schemas.microsoft.com/office/drawing/2014/main" id="{902BF048-8C56-40C3-9AFA-8681AAE79703}"/>
              </a:ext>
            </a:extLst>
          </p:cNvPr>
          <p:cNvPicPr>
            <a:picLocks noChangeAspect="1"/>
          </p:cNvPicPr>
          <p:nvPr/>
        </p:nvPicPr>
        <p:blipFill>
          <a:blip r:embed="rId3"/>
          <a:stretch>
            <a:fillRect/>
          </a:stretch>
        </p:blipFill>
        <p:spPr>
          <a:xfrm>
            <a:off x="369362" y="1782226"/>
            <a:ext cx="1362075" cy="1381125"/>
          </a:xfrm>
          <a:prstGeom prst="rect">
            <a:avLst/>
          </a:prstGeom>
        </p:spPr>
      </p:pic>
    </p:spTree>
    <p:extLst>
      <p:ext uri="{BB962C8B-B14F-4D97-AF65-F5344CB8AC3E}">
        <p14:creationId xmlns:p14="http://schemas.microsoft.com/office/powerpoint/2010/main" val="2355192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3 mardis successifs</a:t>
            </a:r>
          </a:p>
        </p:txBody>
      </p:sp>
      <p:sp>
        <p:nvSpPr>
          <p:cNvPr id="18" name="Espace réservé du contenu 3">
            <a:extLst>
              <a:ext uri="{FF2B5EF4-FFF2-40B4-BE49-F238E27FC236}">
                <a16:creationId xmlns:a16="http://schemas.microsoft.com/office/drawing/2014/main" id="{8F6AD05D-357F-4557-98E2-DF28697CB6E0}"/>
              </a:ext>
            </a:extLst>
          </p:cNvPr>
          <p:cNvSpPr txBox="1">
            <a:spLocks/>
          </p:cNvSpPr>
          <p:nvPr/>
        </p:nvSpPr>
        <p:spPr>
          <a:xfrm>
            <a:off x="422630" y="5423938"/>
            <a:ext cx="1546129" cy="338137"/>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err="1"/>
              <a:t>sdsd</a:t>
            </a:r>
            <a:endParaRPr lang="fr-FR" dirty="0"/>
          </a:p>
        </p:txBody>
      </p:sp>
      <p:pic>
        <p:nvPicPr>
          <p:cNvPr id="3" name="Image 2">
            <a:extLst>
              <a:ext uri="{FF2B5EF4-FFF2-40B4-BE49-F238E27FC236}">
                <a16:creationId xmlns:a16="http://schemas.microsoft.com/office/drawing/2014/main" id="{990161C8-2D02-4424-AE77-C3DD00D9BF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732279"/>
            <a:ext cx="9144000" cy="3887285"/>
          </a:xfrm>
          <a:prstGeom prst="rect">
            <a:avLst/>
          </a:prstGeom>
        </p:spPr>
      </p:pic>
    </p:spTree>
    <p:extLst>
      <p:ext uri="{BB962C8B-B14F-4D97-AF65-F5344CB8AC3E}">
        <p14:creationId xmlns:p14="http://schemas.microsoft.com/office/powerpoint/2010/main" val="1377361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C4AE609-64E1-4913-B45B-998466C8E91C}"/>
              </a:ext>
            </a:extLst>
          </p:cNvPr>
          <p:cNvPicPr>
            <a:picLocks noChangeAspect="1"/>
          </p:cNvPicPr>
          <p:nvPr/>
        </p:nvPicPr>
        <p:blipFill>
          <a:blip r:embed="rId2"/>
          <a:stretch>
            <a:fillRect/>
          </a:stretch>
        </p:blipFill>
        <p:spPr>
          <a:xfrm>
            <a:off x="1765060" y="2876612"/>
            <a:ext cx="5613880" cy="3265381"/>
          </a:xfrm>
          <a:prstGeom prst="rect">
            <a:avLst/>
          </a:prstGeom>
        </p:spPr>
      </p:pic>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3 mardis successifs</a:t>
            </a:r>
          </a:p>
        </p:txBody>
      </p:sp>
      <p:sp>
        <p:nvSpPr>
          <p:cNvPr id="18" name="Espace réservé du contenu 3">
            <a:extLst>
              <a:ext uri="{FF2B5EF4-FFF2-40B4-BE49-F238E27FC236}">
                <a16:creationId xmlns:a16="http://schemas.microsoft.com/office/drawing/2014/main" id="{8F6AD05D-357F-4557-98E2-DF28697CB6E0}"/>
              </a:ext>
            </a:extLst>
          </p:cNvPr>
          <p:cNvSpPr txBox="1">
            <a:spLocks/>
          </p:cNvSpPr>
          <p:nvPr/>
        </p:nvSpPr>
        <p:spPr>
          <a:xfrm>
            <a:off x="289471" y="2053687"/>
            <a:ext cx="5243309" cy="604579"/>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Evolution au fil de la journée des débit, vitesse et concentration moyens en aval du convergent les mardis (</a:t>
            </a:r>
            <a:r>
              <a:rPr lang="fr-FR" i="1" dirty="0"/>
              <a:t>données SIREDO</a:t>
            </a:r>
            <a:r>
              <a:rPr lang="fr-FR" dirty="0"/>
              <a:t>)</a:t>
            </a:r>
          </a:p>
        </p:txBody>
      </p:sp>
      <p:pic>
        <p:nvPicPr>
          <p:cNvPr id="8" name="Image 7">
            <a:extLst>
              <a:ext uri="{FF2B5EF4-FFF2-40B4-BE49-F238E27FC236}">
                <a16:creationId xmlns:a16="http://schemas.microsoft.com/office/drawing/2014/main" id="{498D63A3-2544-49B0-AEC3-4BD5849C96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88745" y="1096842"/>
            <a:ext cx="3671863" cy="1791751"/>
          </a:xfrm>
          <a:prstGeom prst="rect">
            <a:avLst/>
          </a:prstGeom>
        </p:spPr>
      </p:pic>
    </p:spTree>
    <p:extLst>
      <p:ext uri="{BB962C8B-B14F-4D97-AF65-F5344CB8AC3E}">
        <p14:creationId xmlns:p14="http://schemas.microsoft.com/office/powerpoint/2010/main" val="1680209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3 mardis successifs</a:t>
            </a:r>
          </a:p>
        </p:txBody>
      </p:sp>
      <p:sp>
        <p:nvSpPr>
          <p:cNvPr id="6" name="Espace réservé du texte 7">
            <a:extLst>
              <a:ext uri="{FF2B5EF4-FFF2-40B4-BE49-F238E27FC236}">
                <a16:creationId xmlns:a16="http://schemas.microsoft.com/office/drawing/2014/main" id="{5706497B-CBA0-40BA-A775-329DEE5D55A1}"/>
              </a:ext>
            </a:extLst>
          </p:cNvPr>
          <p:cNvSpPr>
            <a:spLocks noGrp="1"/>
          </p:cNvSpPr>
          <p:nvPr>
            <p:ph type="body" sz="quarter" idx="13"/>
          </p:nvPr>
        </p:nvSpPr>
        <p:spPr>
          <a:xfrm>
            <a:off x="917575" y="1382852"/>
            <a:ext cx="7258759" cy="4574065"/>
          </a:xfrm>
        </p:spPr>
        <p:txBody>
          <a:bodyPr/>
          <a:lstStyle/>
          <a:p>
            <a:r>
              <a:rPr lang="fr-FR" dirty="0"/>
              <a:t>Observations</a:t>
            </a:r>
          </a:p>
          <a:p>
            <a:pPr lvl="1"/>
            <a:r>
              <a:rPr lang="fr-FR" dirty="0"/>
              <a:t>Un même scénario d’émergence de la congestion</a:t>
            </a:r>
            <a:br>
              <a:rPr lang="fr-FR" dirty="0"/>
            </a:br>
            <a:r>
              <a:rPr lang="fr-FR" dirty="0"/>
              <a:t>qui débute sur l’A501 au niveau du convergent (1 voie), remonte l’A501 et gagne ensuite l’aval du convergent, tandis que les tronçons à l’ouest de la Valentine se chargent fortement.</a:t>
            </a:r>
            <a:br>
              <a:rPr lang="fr-FR" dirty="0"/>
            </a:br>
            <a:endParaRPr lang="fr-FR" dirty="0"/>
          </a:p>
          <a:p>
            <a:pPr lvl="1"/>
            <a:r>
              <a:rPr lang="fr-FR" dirty="0"/>
              <a:t>… mais, dans le détail, une dynamique variable entre jours </a:t>
            </a:r>
            <a:r>
              <a:rPr lang="fr-FR" i="1" dirty="0"/>
              <a:t>a priori</a:t>
            </a:r>
            <a:r>
              <a:rPr lang="fr-FR" dirty="0"/>
              <a:t> équivalents</a:t>
            </a:r>
          </a:p>
        </p:txBody>
      </p:sp>
    </p:spTree>
    <p:extLst>
      <p:ext uri="{BB962C8B-B14F-4D97-AF65-F5344CB8AC3E}">
        <p14:creationId xmlns:p14="http://schemas.microsoft.com/office/powerpoint/2010/main" val="1125904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3 mardis successifs</a:t>
            </a:r>
          </a:p>
        </p:txBody>
      </p:sp>
      <p:sp>
        <p:nvSpPr>
          <p:cNvPr id="6" name="Espace réservé du texte 7">
            <a:extLst>
              <a:ext uri="{FF2B5EF4-FFF2-40B4-BE49-F238E27FC236}">
                <a16:creationId xmlns:a16="http://schemas.microsoft.com/office/drawing/2014/main" id="{5706497B-CBA0-40BA-A775-329DEE5D55A1}"/>
              </a:ext>
            </a:extLst>
          </p:cNvPr>
          <p:cNvSpPr>
            <a:spLocks noGrp="1"/>
          </p:cNvSpPr>
          <p:nvPr>
            <p:ph type="body" sz="quarter" idx="13"/>
          </p:nvPr>
        </p:nvSpPr>
        <p:spPr>
          <a:xfrm>
            <a:off x="917575" y="1382852"/>
            <a:ext cx="7258759" cy="4574065"/>
          </a:xfrm>
        </p:spPr>
        <p:txBody>
          <a:bodyPr/>
          <a:lstStyle/>
          <a:p>
            <a:r>
              <a:rPr lang="fr-FR" dirty="0"/>
              <a:t>Observations</a:t>
            </a:r>
          </a:p>
          <a:p>
            <a:pPr lvl="1"/>
            <a:r>
              <a:rPr lang="fr-FR" dirty="0"/>
              <a:t>Un même scénario d’émergence de la congestion</a:t>
            </a:r>
            <a:br>
              <a:rPr lang="fr-FR" dirty="0"/>
            </a:br>
            <a:r>
              <a:rPr lang="fr-FR" dirty="0"/>
              <a:t>qui débute sur l’A501 au niveau du convergent (1 voie), remonte l’A501 et gagne ensuite l’aval du convergent, tandis que les tronçons à l’ouest de la Valentine se chargent fortement.</a:t>
            </a:r>
            <a:br>
              <a:rPr lang="fr-FR" dirty="0"/>
            </a:br>
            <a:endParaRPr lang="fr-FR" dirty="0"/>
          </a:p>
          <a:p>
            <a:pPr lvl="1"/>
            <a:r>
              <a:rPr lang="fr-FR" dirty="0"/>
              <a:t>… mais, dans le détail, une dynamique variable entre jours </a:t>
            </a:r>
            <a:r>
              <a:rPr lang="fr-FR" i="1" dirty="0"/>
              <a:t>a priori</a:t>
            </a:r>
            <a:r>
              <a:rPr lang="fr-FR" dirty="0"/>
              <a:t> équivalents</a:t>
            </a:r>
          </a:p>
          <a:p>
            <a:pPr lvl="1"/>
            <a:endParaRPr lang="fr-FR" dirty="0"/>
          </a:p>
          <a:p>
            <a:r>
              <a:rPr lang="fr-FR" dirty="0"/>
              <a:t>Impact pour la modélisation</a:t>
            </a:r>
          </a:p>
          <a:p>
            <a:pPr lvl="1"/>
            <a:r>
              <a:rPr lang="fr-FR" dirty="0"/>
              <a:t>Effets dynamiques à modéliser</a:t>
            </a:r>
          </a:p>
          <a:p>
            <a:pPr lvl="1"/>
            <a:r>
              <a:rPr lang="fr-FR" dirty="0"/>
              <a:t>Interdépendance entre arcs successifs</a:t>
            </a:r>
          </a:p>
          <a:p>
            <a:pPr lvl="1"/>
            <a:r>
              <a:rPr lang="fr-FR" dirty="0"/>
              <a:t>Variabilité de la réponse pour des conditions assez comparables</a:t>
            </a:r>
          </a:p>
        </p:txBody>
      </p:sp>
    </p:spTree>
    <p:extLst>
      <p:ext uri="{BB962C8B-B14F-4D97-AF65-F5344CB8AC3E}">
        <p14:creationId xmlns:p14="http://schemas.microsoft.com/office/powerpoint/2010/main" val="221540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A4EF-A74D-43A2-99E7-F025271E639F}"/>
              </a:ext>
            </a:extLst>
          </p:cNvPr>
          <p:cNvSpPr>
            <a:spLocks noGrp="1"/>
          </p:cNvSpPr>
          <p:nvPr>
            <p:ph type="title"/>
          </p:nvPr>
        </p:nvSpPr>
        <p:spPr>
          <a:xfrm>
            <a:off x="40900" y="22307"/>
            <a:ext cx="6404292" cy="1077218"/>
          </a:xfrm>
        </p:spPr>
        <p:txBody>
          <a:bodyPr/>
          <a:lstStyle/>
          <a:p>
            <a:r>
              <a:rPr lang="fr-FR" dirty="0"/>
              <a:t>Modélisation de la congestion</a:t>
            </a:r>
          </a:p>
        </p:txBody>
      </p:sp>
    </p:spTree>
    <p:extLst>
      <p:ext uri="{BB962C8B-B14F-4D97-AF65-F5344CB8AC3E}">
        <p14:creationId xmlns:p14="http://schemas.microsoft.com/office/powerpoint/2010/main" val="2643240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CBC799-7EAE-4E50-AF43-2CC78C3642E1}"/>
              </a:ext>
            </a:extLst>
          </p:cNvPr>
          <p:cNvSpPr>
            <a:spLocks noGrp="1"/>
          </p:cNvSpPr>
          <p:nvPr>
            <p:ph type="title"/>
          </p:nvPr>
        </p:nvSpPr>
        <p:spPr/>
        <p:txBody>
          <a:bodyPr/>
          <a:lstStyle/>
          <a:p>
            <a:r>
              <a:rPr lang="fr-FR" dirty="0"/>
              <a:t>Modélisation</a:t>
            </a:r>
          </a:p>
        </p:txBody>
      </p:sp>
      <p:sp>
        <p:nvSpPr>
          <p:cNvPr id="4" name="Espace réservé du contenu 3">
            <a:extLst>
              <a:ext uri="{FF2B5EF4-FFF2-40B4-BE49-F238E27FC236}">
                <a16:creationId xmlns:a16="http://schemas.microsoft.com/office/drawing/2014/main" id="{09737FEE-86D2-4DF2-B389-A285F60F0BFA}"/>
              </a:ext>
            </a:extLst>
          </p:cNvPr>
          <p:cNvSpPr>
            <a:spLocks noGrp="1"/>
          </p:cNvSpPr>
          <p:nvPr>
            <p:ph sz="quarter" idx="15"/>
          </p:nvPr>
        </p:nvSpPr>
        <p:spPr>
          <a:xfrm>
            <a:off x="5381177" y="3743955"/>
            <a:ext cx="3398838" cy="338137"/>
          </a:xfrm>
        </p:spPr>
        <p:txBody>
          <a:bodyPr/>
          <a:lstStyle/>
          <a:p>
            <a:r>
              <a:rPr lang="fr-FR" dirty="0"/>
              <a:t>Diagramme fondamental</a:t>
            </a:r>
          </a:p>
        </p:txBody>
      </p:sp>
      <p:sp>
        <p:nvSpPr>
          <p:cNvPr id="5" name="Sous-titre 4">
            <a:extLst>
              <a:ext uri="{FF2B5EF4-FFF2-40B4-BE49-F238E27FC236}">
                <a16:creationId xmlns:a16="http://schemas.microsoft.com/office/drawing/2014/main" id="{4ED0B876-E62D-43D1-A006-8C5BF4579FF1}"/>
              </a:ext>
            </a:extLst>
          </p:cNvPr>
          <p:cNvSpPr>
            <a:spLocks noGrp="1"/>
          </p:cNvSpPr>
          <p:nvPr>
            <p:ph type="subTitle" idx="1"/>
          </p:nvPr>
        </p:nvSpPr>
        <p:spPr/>
        <p:txBody>
          <a:bodyPr/>
          <a:lstStyle/>
          <a:p>
            <a:r>
              <a:rPr lang="fr-FR" dirty="0"/>
              <a:t>Tour d’horizon des modèles</a:t>
            </a:r>
          </a:p>
        </p:txBody>
      </p:sp>
      <p:sp>
        <p:nvSpPr>
          <p:cNvPr id="8" name="Espace réservé du texte 7">
            <a:extLst>
              <a:ext uri="{FF2B5EF4-FFF2-40B4-BE49-F238E27FC236}">
                <a16:creationId xmlns:a16="http://schemas.microsoft.com/office/drawing/2014/main" id="{7FB9CB9B-718C-4C9C-AE62-2B5EDF26AE58}"/>
              </a:ext>
            </a:extLst>
          </p:cNvPr>
          <p:cNvSpPr>
            <a:spLocks noGrp="1"/>
          </p:cNvSpPr>
          <p:nvPr>
            <p:ph type="body" sz="quarter" idx="13"/>
          </p:nvPr>
        </p:nvSpPr>
        <p:spPr>
          <a:xfrm>
            <a:off x="346229" y="1515462"/>
            <a:ext cx="3706432" cy="3296235"/>
          </a:xfrm>
        </p:spPr>
        <p:txBody>
          <a:bodyPr/>
          <a:lstStyle/>
          <a:p>
            <a:pPr lvl="1"/>
            <a:r>
              <a:rPr lang="fr-FR" b="1" dirty="0"/>
              <a:t>Modèles macroscopiques </a:t>
            </a:r>
            <a:r>
              <a:rPr lang="fr-FR" dirty="0"/>
              <a:t>:</a:t>
            </a:r>
          </a:p>
          <a:p>
            <a:pPr lvl="2"/>
            <a:r>
              <a:rPr lang="en-US" i="1" dirty="0" err="1"/>
              <a:t>Lighthill</a:t>
            </a:r>
            <a:r>
              <a:rPr lang="en-US" i="1" dirty="0"/>
              <a:t>-Whitham-Richards </a:t>
            </a:r>
            <a:r>
              <a:rPr lang="en-US" dirty="0"/>
              <a:t>(LWR) + </a:t>
            </a:r>
            <a:r>
              <a:rPr lang="en-US" dirty="0" err="1"/>
              <a:t>modèle</a:t>
            </a:r>
            <a:r>
              <a:rPr lang="en-US" dirty="0"/>
              <a:t> de junction des arcs</a:t>
            </a:r>
          </a:p>
          <a:p>
            <a:pPr lvl="2"/>
            <a:r>
              <a:rPr lang="en-US" dirty="0"/>
              <a:t>Temps de </a:t>
            </a:r>
            <a:r>
              <a:rPr lang="en-US" dirty="0" err="1"/>
              <a:t>calcul</a:t>
            </a:r>
            <a:r>
              <a:rPr lang="en-US" dirty="0"/>
              <a:t> </a:t>
            </a:r>
            <a:r>
              <a:rPr lang="en-US" dirty="0" err="1"/>
              <a:t>avantageux</a:t>
            </a:r>
            <a:endParaRPr lang="en-US" dirty="0"/>
          </a:p>
          <a:p>
            <a:pPr lvl="2"/>
            <a:r>
              <a:rPr lang="en-US" dirty="0" err="1"/>
              <a:t>Peu</a:t>
            </a:r>
            <a:r>
              <a:rPr lang="en-US" dirty="0"/>
              <a:t> de </a:t>
            </a:r>
            <a:r>
              <a:rPr lang="en-US" dirty="0" err="1"/>
              <a:t>paramètres</a:t>
            </a:r>
            <a:r>
              <a:rPr lang="en-US" dirty="0"/>
              <a:t> à </a:t>
            </a:r>
            <a:r>
              <a:rPr lang="en-US" dirty="0" err="1"/>
              <a:t>étalonner</a:t>
            </a:r>
            <a:endParaRPr lang="en-US" dirty="0"/>
          </a:p>
          <a:p>
            <a:pPr lvl="2"/>
            <a:r>
              <a:rPr lang="en-US" dirty="0" err="1"/>
              <a:t>Moins</a:t>
            </a:r>
            <a:r>
              <a:rPr lang="en-US" dirty="0"/>
              <a:t> de marge de </a:t>
            </a:r>
            <a:r>
              <a:rPr lang="en-US" dirty="0" err="1"/>
              <a:t>manœuvre</a:t>
            </a:r>
            <a:endParaRPr lang="fr-FR" dirty="0"/>
          </a:p>
          <a:p>
            <a:pPr lvl="1"/>
            <a:endParaRPr lang="fr-FR" dirty="0"/>
          </a:p>
        </p:txBody>
      </p:sp>
      <p:pic>
        <p:nvPicPr>
          <p:cNvPr id="7" name="Image 6">
            <a:extLst>
              <a:ext uri="{FF2B5EF4-FFF2-40B4-BE49-F238E27FC236}">
                <a16:creationId xmlns:a16="http://schemas.microsoft.com/office/drawing/2014/main" id="{9C387BE3-B3F0-4C3E-A5F7-D834DA9E9D4F}"/>
              </a:ext>
            </a:extLst>
          </p:cNvPr>
          <p:cNvPicPr/>
          <p:nvPr/>
        </p:nvPicPr>
        <p:blipFill>
          <a:blip r:embed="rId2">
            <a:extLst>
              <a:ext uri="{28A0092B-C50C-407E-A947-70E740481C1C}">
                <a14:useLocalDpi xmlns:a14="http://schemas.microsoft.com/office/drawing/2010/main"/>
              </a:ext>
            </a:extLst>
          </a:blip>
          <a:stretch>
            <a:fillRect/>
          </a:stretch>
        </p:blipFill>
        <p:spPr>
          <a:xfrm>
            <a:off x="5091339" y="1167327"/>
            <a:ext cx="3706432" cy="2493449"/>
          </a:xfrm>
          <a:prstGeom prst="rect">
            <a:avLst/>
          </a:prstGeom>
        </p:spPr>
      </p:pic>
      <p:sp>
        <p:nvSpPr>
          <p:cNvPr id="9" name="Espace réservé du texte 7">
            <a:extLst>
              <a:ext uri="{FF2B5EF4-FFF2-40B4-BE49-F238E27FC236}">
                <a16:creationId xmlns:a16="http://schemas.microsoft.com/office/drawing/2014/main" id="{F44038AC-41BD-4169-9CAE-66CD25DC0644}"/>
              </a:ext>
            </a:extLst>
          </p:cNvPr>
          <p:cNvSpPr txBox="1">
            <a:spLocks/>
          </p:cNvSpPr>
          <p:nvPr/>
        </p:nvSpPr>
        <p:spPr>
          <a:xfrm>
            <a:off x="360283" y="4894876"/>
            <a:ext cx="8437487" cy="1271633"/>
          </a:xfrm>
          <a:prstGeom prst="rect">
            <a:avLst/>
          </a:prstGeom>
        </p:spPr>
        <p:txBody>
          <a:bodyPr>
            <a:normAutofit/>
          </a:bodyPr>
          <a:lstStyle>
            <a:lvl1pPr marL="0" indent="0" algn="l" defTabSz="685800" rtl="0" eaLnBrk="1" latinLnBrk="0" hangingPunct="1">
              <a:lnSpc>
                <a:spcPct val="90000"/>
              </a:lnSpc>
              <a:spcBef>
                <a:spcPts val="600"/>
              </a:spcBef>
              <a:spcAft>
                <a:spcPts val="600"/>
              </a:spcAft>
              <a:buFont typeface="Arial" panose="020B0604020202020204" pitchFamily="34" charset="0"/>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lgn="l" defTabSz="685800" rtl="0" eaLnBrk="1" latinLnBrk="0" hangingPunct="1">
              <a:lnSpc>
                <a:spcPct val="90000"/>
              </a:lnSpc>
              <a:spcBef>
                <a:spcPts val="600"/>
              </a:spcBef>
              <a:spcAft>
                <a:spcPts val="600"/>
              </a:spcAft>
              <a:buSzPct val="60000"/>
              <a:buFontTx/>
              <a:buBlip>
                <a:blip r:embed="rId3"/>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lgn="l" defTabSz="685800" rtl="0" eaLnBrk="1" latinLnBrk="0" hangingPunct="1">
              <a:lnSpc>
                <a:spcPct val="90000"/>
              </a:lnSpc>
              <a:spcBef>
                <a:spcPts val="600"/>
              </a:spcBef>
              <a:spcAft>
                <a:spcPts val="600"/>
              </a:spcAft>
              <a:buSzPct val="60000"/>
              <a:buFontTx/>
              <a:buBlip>
                <a:blip r:embed="rId4"/>
              </a:buBlip>
              <a:defRPr sz="1800" b="0" i="0" u="none" kern="1200" normalizeH="0" baseline="0">
                <a:solidFill>
                  <a:schemeClr val="tx1"/>
                </a:solidFill>
                <a:latin typeface="Trebuchet MS" pitchFamily="34" charset="0"/>
                <a:ea typeface="+mn-ea"/>
                <a:cs typeface="+mn-cs"/>
              </a:defRPr>
            </a:lvl3pPr>
            <a:lvl4pPr marL="1198800" indent="-284400" algn="l" defTabSz="342900" rtl="0" eaLnBrk="1" latinLnBrk="0" hangingPunct="1">
              <a:lnSpc>
                <a:spcPct val="90000"/>
              </a:lnSpc>
              <a:spcBef>
                <a:spcPts val="600"/>
              </a:spcBef>
              <a:spcAft>
                <a:spcPts val="600"/>
              </a:spcAft>
              <a:buSzPct val="60000"/>
              <a:buFontTx/>
              <a:buBlip>
                <a:blip r:embed="rId5"/>
              </a:buBlip>
              <a:defRPr sz="1800" b="0" i="0" u="none" kern="1200" normalizeH="0" baseline="0">
                <a:solidFill>
                  <a:schemeClr val="tx1"/>
                </a:solidFill>
                <a:latin typeface="Trebuchet MS" pitchFamily="34" charset="0"/>
                <a:ea typeface="+mn-ea"/>
                <a:cs typeface="+mn-cs"/>
              </a:defRPr>
            </a:lvl4pPr>
            <a:lvl5pPr marL="1656000" indent="-284400" algn="l" defTabSz="685800" rtl="0" eaLnBrk="1" latinLnBrk="0" hangingPunct="1">
              <a:lnSpc>
                <a:spcPct val="90000"/>
              </a:lnSpc>
              <a:spcBef>
                <a:spcPts val="600"/>
              </a:spcBef>
              <a:spcAft>
                <a:spcPts val="600"/>
              </a:spcAft>
              <a:buSzPct val="60000"/>
              <a:buFontTx/>
              <a:buBlip>
                <a:blip r:embed="rId6"/>
              </a:buBlip>
              <a:defRPr sz="1800" b="0" i="0" u="none" kern="1200" normalizeH="0" baseline="0">
                <a:solidFill>
                  <a:schemeClr val="tx1"/>
                </a:solidFill>
                <a:latin typeface="Trebuchet MS" pitchFamily="34" charset="0"/>
                <a:ea typeface="+mn-ea"/>
                <a:cs typeface="+mn-cs"/>
              </a:defRPr>
            </a:lvl5pPr>
            <a:lvl6pPr marL="1885950" indent="-171450" algn="l" defTabSz="685800" rtl="0" eaLnBrk="1" latinLnBrk="0" hangingPunct="1">
              <a:lnSpc>
                <a:spcPct val="90000"/>
              </a:lnSpc>
              <a:spcBef>
                <a:spcPts val="375"/>
              </a:spcBef>
              <a:buFontTx/>
              <a:buBlip>
                <a:blip r:embed="rId6"/>
              </a:buBlip>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fr-FR" b="1" dirty="0"/>
              <a:t>Modèles microscopiques</a:t>
            </a:r>
            <a:r>
              <a:rPr lang="fr-FR" dirty="0"/>
              <a:t> : simulation de voitures individuelles obéissant à des règles</a:t>
            </a:r>
          </a:p>
          <a:p>
            <a:pPr lvl="1"/>
            <a:r>
              <a:rPr lang="fr-FR" b="1" dirty="0"/>
              <a:t>Modèles </a:t>
            </a:r>
            <a:r>
              <a:rPr lang="fr-FR" b="1" dirty="0" err="1"/>
              <a:t>mésoscopiques</a:t>
            </a:r>
            <a:r>
              <a:rPr lang="fr-FR" b="1" dirty="0"/>
              <a:t> </a:t>
            </a:r>
            <a:r>
              <a:rPr lang="fr-FR" dirty="0"/>
              <a:t>: automates cellulaires, modèles de files d’attente</a:t>
            </a:r>
          </a:p>
        </p:txBody>
      </p:sp>
    </p:spTree>
    <p:extLst>
      <p:ext uri="{BB962C8B-B14F-4D97-AF65-F5344CB8AC3E}">
        <p14:creationId xmlns:p14="http://schemas.microsoft.com/office/powerpoint/2010/main" val="55365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A4EF-A74D-43A2-99E7-F025271E639F}"/>
              </a:ext>
            </a:extLst>
          </p:cNvPr>
          <p:cNvSpPr>
            <a:spLocks noGrp="1"/>
          </p:cNvSpPr>
          <p:nvPr>
            <p:ph type="title"/>
          </p:nvPr>
        </p:nvSpPr>
        <p:spPr/>
        <p:txBody>
          <a:bodyPr/>
          <a:lstStyle/>
          <a:p>
            <a:r>
              <a:rPr lang="fr-FR" dirty="0"/>
              <a:t>Contexte local</a:t>
            </a:r>
          </a:p>
        </p:txBody>
      </p:sp>
    </p:spTree>
    <p:extLst>
      <p:ext uri="{BB962C8B-B14F-4D97-AF65-F5344CB8AC3E}">
        <p14:creationId xmlns:p14="http://schemas.microsoft.com/office/powerpoint/2010/main" val="1523497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E6935E-E608-45CD-A370-FC1B0B221853}"/>
              </a:ext>
            </a:extLst>
          </p:cNvPr>
          <p:cNvSpPr>
            <a:spLocks noGrp="1"/>
          </p:cNvSpPr>
          <p:nvPr>
            <p:ph type="title"/>
          </p:nvPr>
        </p:nvSpPr>
        <p:spPr/>
        <p:txBody>
          <a:bodyPr/>
          <a:lstStyle/>
          <a:p>
            <a:r>
              <a:rPr lang="fr-FR" dirty="0"/>
              <a:t>Choix d’un modèle</a:t>
            </a:r>
          </a:p>
        </p:txBody>
      </p:sp>
      <p:pic>
        <p:nvPicPr>
          <p:cNvPr id="8" name="Espace réservé pour une image  7">
            <a:extLst>
              <a:ext uri="{FF2B5EF4-FFF2-40B4-BE49-F238E27FC236}">
                <a16:creationId xmlns:a16="http://schemas.microsoft.com/office/drawing/2014/main" id="{51DCC828-7A73-4501-A93C-DF94EDC08F1F}"/>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tretch>
            <a:fillRect/>
          </a:stretch>
        </p:blipFill>
        <p:spPr>
          <a:xfrm>
            <a:off x="4480512" y="1167325"/>
            <a:ext cx="4507323" cy="5792767"/>
          </a:xfrm>
        </p:spPr>
      </p:pic>
      <p:sp>
        <p:nvSpPr>
          <p:cNvPr id="4" name="Espace réservé du contenu 3">
            <a:extLst>
              <a:ext uri="{FF2B5EF4-FFF2-40B4-BE49-F238E27FC236}">
                <a16:creationId xmlns:a16="http://schemas.microsoft.com/office/drawing/2014/main" id="{6DB11C27-3B40-422D-98F3-27FA6132EC04}"/>
              </a:ext>
            </a:extLst>
          </p:cNvPr>
          <p:cNvSpPr>
            <a:spLocks noGrp="1"/>
          </p:cNvSpPr>
          <p:nvPr>
            <p:ph sz="quarter" idx="15"/>
          </p:nvPr>
        </p:nvSpPr>
        <p:spPr>
          <a:xfrm>
            <a:off x="4829175" y="1072327"/>
            <a:ext cx="3398838" cy="638999"/>
          </a:xfrm>
        </p:spPr>
        <p:txBody>
          <a:bodyPr/>
          <a:lstStyle/>
          <a:p>
            <a:r>
              <a:rPr lang="fr-FR" dirty="0"/>
              <a:t>Arbre décisionnel pour le choix d’un modèle</a:t>
            </a:r>
          </a:p>
        </p:txBody>
      </p:sp>
      <p:sp>
        <p:nvSpPr>
          <p:cNvPr id="5" name="Sous-titre 4">
            <a:extLst>
              <a:ext uri="{FF2B5EF4-FFF2-40B4-BE49-F238E27FC236}">
                <a16:creationId xmlns:a16="http://schemas.microsoft.com/office/drawing/2014/main" id="{AFFF9BD6-AF74-4B11-B86E-732B512D8FB0}"/>
              </a:ext>
            </a:extLst>
          </p:cNvPr>
          <p:cNvSpPr>
            <a:spLocks noGrp="1"/>
          </p:cNvSpPr>
          <p:nvPr>
            <p:ph type="subTitle" idx="1"/>
          </p:nvPr>
        </p:nvSpPr>
        <p:spPr/>
        <p:txBody>
          <a:bodyPr/>
          <a:lstStyle/>
          <a:p>
            <a:endParaRPr lang="fr-FR"/>
          </a:p>
        </p:txBody>
      </p:sp>
      <p:sp>
        <p:nvSpPr>
          <p:cNvPr id="6" name="Espace réservé du texte 5">
            <a:extLst>
              <a:ext uri="{FF2B5EF4-FFF2-40B4-BE49-F238E27FC236}">
                <a16:creationId xmlns:a16="http://schemas.microsoft.com/office/drawing/2014/main" id="{6057D22D-E29A-4B42-A449-25983FE6EEF2}"/>
              </a:ext>
            </a:extLst>
          </p:cNvPr>
          <p:cNvSpPr>
            <a:spLocks noGrp="1"/>
          </p:cNvSpPr>
          <p:nvPr>
            <p:ph type="body" sz="quarter" idx="13"/>
          </p:nvPr>
        </p:nvSpPr>
        <p:spPr>
          <a:xfrm>
            <a:off x="156165" y="1744772"/>
            <a:ext cx="4016340" cy="4509978"/>
          </a:xfrm>
        </p:spPr>
        <p:txBody>
          <a:bodyPr>
            <a:normAutofit lnSpcReduction="10000"/>
          </a:bodyPr>
          <a:lstStyle/>
          <a:p>
            <a:pPr lvl="1"/>
            <a:r>
              <a:rPr lang="fr-FR" dirty="0"/>
              <a:t>Couplage du modèle de simulation dynamique du trafic à un modèle d’</a:t>
            </a:r>
            <a:r>
              <a:rPr lang="fr-FR" i="1" dirty="0"/>
              <a:t>affectation</a:t>
            </a:r>
            <a:r>
              <a:rPr lang="fr-FR" dirty="0"/>
              <a:t> dynamique :</a:t>
            </a:r>
          </a:p>
          <a:p>
            <a:pPr lvl="2"/>
            <a:r>
              <a:rPr lang="fr-FR" dirty="0"/>
              <a:t>Choix de l’heure de départ</a:t>
            </a:r>
          </a:p>
          <a:p>
            <a:pPr lvl="2"/>
            <a:r>
              <a:rPr lang="fr-FR" dirty="0"/>
              <a:t>Choix de l’itinéraire</a:t>
            </a:r>
          </a:p>
          <a:p>
            <a:pPr marL="457200" lvl="2" indent="0">
              <a:buNone/>
            </a:pPr>
            <a:endParaRPr lang="fr-FR" dirty="0"/>
          </a:p>
          <a:p>
            <a:pPr lvl="1"/>
            <a:r>
              <a:rPr lang="fr-FR" dirty="0"/>
              <a:t>Les choix effectués doivent être optimaux (</a:t>
            </a:r>
            <a:r>
              <a:rPr lang="fr-FR" i="1" dirty="0"/>
              <a:t>principe de </a:t>
            </a:r>
            <a:r>
              <a:rPr lang="fr-FR" i="1" dirty="0" err="1"/>
              <a:t>Wardrop</a:t>
            </a:r>
            <a:r>
              <a:rPr lang="fr-FR" dirty="0"/>
              <a:t>)</a:t>
            </a:r>
          </a:p>
          <a:p>
            <a:pPr marL="0" lvl="1" indent="0">
              <a:buNone/>
            </a:pPr>
            <a:endParaRPr lang="fr-FR" dirty="0"/>
          </a:p>
          <a:p>
            <a:pPr lvl="1"/>
            <a:r>
              <a:rPr lang="fr-FR" dirty="0"/>
              <a:t>Possibilité d’ajouter une « surcouche » pour inclure la rétroaction du temps de parcours observé sur la demande (</a:t>
            </a:r>
            <a:r>
              <a:rPr lang="fr-FR" i="1" dirty="0"/>
              <a:t>élasticité au temps de parcours</a:t>
            </a:r>
            <a:r>
              <a:rPr lang="fr-FR" dirty="0"/>
              <a:t>)</a:t>
            </a:r>
          </a:p>
          <a:p>
            <a:pPr lvl="1"/>
            <a:endParaRPr lang="fr-FR" dirty="0"/>
          </a:p>
        </p:txBody>
      </p:sp>
    </p:spTree>
    <p:extLst>
      <p:ext uri="{BB962C8B-B14F-4D97-AF65-F5344CB8AC3E}">
        <p14:creationId xmlns:p14="http://schemas.microsoft.com/office/powerpoint/2010/main" val="338271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E6935E-E608-45CD-A370-FC1B0B221853}"/>
              </a:ext>
            </a:extLst>
          </p:cNvPr>
          <p:cNvSpPr>
            <a:spLocks noGrp="1"/>
          </p:cNvSpPr>
          <p:nvPr>
            <p:ph type="title"/>
          </p:nvPr>
        </p:nvSpPr>
        <p:spPr>
          <a:xfrm>
            <a:off x="289471" y="135170"/>
            <a:ext cx="8676976" cy="564077"/>
          </a:xfrm>
        </p:spPr>
        <p:txBody>
          <a:bodyPr/>
          <a:lstStyle/>
          <a:p>
            <a:r>
              <a:rPr lang="fr-FR" sz="2800" dirty="0"/>
              <a:t>Choix d’un modèle: algorithme de </a:t>
            </a:r>
            <a:r>
              <a:rPr lang="fr-FR" sz="2800" dirty="0" err="1"/>
              <a:t>Ke</a:t>
            </a:r>
            <a:r>
              <a:rPr lang="fr-FR" sz="2800" dirty="0"/>
              <a:t> Han et al.</a:t>
            </a:r>
          </a:p>
        </p:txBody>
      </p:sp>
      <p:pic>
        <p:nvPicPr>
          <p:cNvPr id="14" name="Image 13">
            <a:extLst>
              <a:ext uri="{FF2B5EF4-FFF2-40B4-BE49-F238E27FC236}">
                <a16:creationId xmlns:a16="http://schemas.microsoft.com/office/drawing/2014/main" id="{E5817E34-DEED-438C-B158-EA7D5E139857}"/>
              </a:ext>
            </a:extLst>
          </p:cNvPr>
          <p:cNvPicPr>
            <a:picLocks noChangeAspect="1"/>
          </p:cNvPicPr>
          <p:nvPr/>
        </p:nvPicPr>
        <p:blipFill>
          <a:blip r:embed="rId2"/>
          <a:stretch>
            <a:fillRect/>
          </a:stretch>
        </p:blipFill>
        <p:spPr>
          <a:xfrm>
            <a:off x="2370337" y="1403023"/>
            <a:ext cx="6000070" cy="5319807"/>
          </a:xfrm>
          <a:prstGeom prst="rect">
            <a:avLst/>
          </a:prstGeom>
        </p:spPr>
      </p:pic>
    </p:spTree>
    <p:extLst>
      <p:ext uri="{BB962C8B-B14F-4D97-AF65-F5344CB8AC3E}">
        <p14:creationId xmlns:p14="http://schemas.microsoft.com/office/powerpoint/2010/main" val="3071557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673BE4-8B71-4102-A56F-85D49876C669}"/>
              </a:ext>
            </a:extLst>
          </p:cNvPr>
          <p:cNvSpPr>
            <a:spLocks noGrp="1"/>
          </p:cNvSpPr>
          <p:nvPr>
            <p:ph type="title"/>
          </p:nvPr>
        </p:nvSpPr>
        <p:spPr/>
        <p:txBody>
          <a:bodyPr/>
          <a:lstStyle/>
          <a:p>
            <a:r>
              <a:rPr lang="fr-FR" dirty="0"/>
              <a:t>Codification du réseau</a:t>
            </a:r>
          </a:p>
        </p:txBody>
      </p:sp>
      <p:sp>
        <p:nvSpPr>
          <p:cNvPr id="4" name="Espace réservé du contenu 3">
            <a:extLst>
              <a:ext uri="{FF2B5EF4-FFF2-40B4-BE49-F238E27FC236}">
                <a16:creationId xmlns:a16="http://schemas.microsoft.com/office/drawing/2014/main" id="{64D727BA-0F99-4CB9-A8FC-11029A36AFB1}"/>
              </a:ext>
            </a:extLst>
          </p:cNvPr>
          <p:cNvSpPr>
            <a:spLocks noGrp="1"/>
          </p:cNvSpPr>
          <p:nvPr>
            <p:ph sz="quarter" idx="15"/>
          </p:nvPr>
        </p:nvSpPr>
        <p:spPr>
          <a:xfrm>
            <a:off x="4829175" y="5272089"/>
            <a:ext cx="3689896" cy="534833"/>
          </a:xfrm>
        </p:spPr>
        <p:txBody>
          <a:bodyPr/>
          <a:lstStyle/>
          <a:p>
            <a:r>
              <a:rPr lang="fr-FR" dirty="0"/>
              <a:t>Nœuds principaux (</a:t>
            </a:r>
            <a:r>
              <a:rPr lang="fr-FR" i="1" dirty="0"/>
              <a:t>i.e., en section courante</a:t>
            </a:r>
            <a:r>
              <a:rPr lang="fr-FR" dirty="0"/>
              <a:t>) du réseau modélisé</a:t>
            </a:r>
          </a:p>
        </p:txBody>
      </p:sp>
      <p:sp>
        <p:nvSpPr>
          <p:cNvPr id="5" name="Sous-titre 4">
            <a:extLst>
              <a:ext uri="{FF2B5EF4-FFF2-40B4-BE49-F238E27FC236}">
                <a16:creationId xmlns:a16="http://schemas.microsoft.com/office/drawing/2014/main" id="{71855542-2FD1-4D6E-A29A-6E6B37C8D3AA}"/>
              </a:ext>
            </a:extLst>
          </p:cNvPr>
          <p:cNvSpPr>
            <a:spLocks noGrp="1"/>
          </p:cNvSpPr>
          <p:nvPr>
            <p:ph type="subTitle" idx="1"/>
          </p:nvPr>
        </p:nvSpPr>
        <p:spPr/>
        <p:txBody>
          <a:bodyPr/>
          <a:lstStyle/>
          <a:p>
            <a:endParaRPr lang="fr-FR"/>
          </a:p>
        </p:txBody>
      </p:sp>
      <p:sp>
        <p:nvSpPr>
          <p:cNvPr id="6" name="Espace réservé du texte 5">
            <a:extLst>
              <a:ext uri="{FF2B5EF4-FFF2-40B4-BE49-F238E27FC236}">
                <a16:creationId xmlns:a16="http://schemas.microsoft.com/office/drawing/2014/main" id="{85A47307-2E76-4D75-A473-C666DB7A5BCE}"/>
              </a:ext>
            </a:extLst>
          </p:cNvPr>
          <p:cNvSpPr>
            <a:spLocks noGrp="1"/>
          </p:cNvSpPr>
          <p:nvPr>
            <p:ph type="body" sz="quarter" idx="13"/>
          </p:nvPr>
        </p:nvSpPr>
        <p:spPr>
          <a:xfrm>
            <a:off x="289471" y="1744772"/>
            <a:ext cx="3689896" cy="3848160"/>
          </a:xfrm>
        </p:spPr>
        <p:txBody>
          <a:bodyPr/>
          <a:lstStyle/>
          <a:p>
            <a:pPr lvl="1"/>
            <a:r>
              <a:rPr lang="fr-FR" dirty="0"/>
              <a:t>Avoir des arcs le plus proches possible des tronçons FCD</a:t>
            </a:r>
          </a:p>
        </p:txBody>
      </p:sp>
      <p:pic>
        <p:nvPicPr>
          <p:cNvPr id="7" name="Image 6">
            <a:extLst>
              <a:ext uri="{FF2B5EF4-FFF2-40B4-BE49-F238E27FC236}">
                <a16:creationId xmlns:a16="http://schemas.microsoft.com/office/drawing/2014/main" id="{E6D9DA0D-0DE8-4225-A60D-FD587E240E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4113140" y="1583624"/>
            <a:ext cx="4830908" cy="3655674"/>
          </a:xfrm>
          <a:prstGeom prst="rect">
            <a:avLst/>
          </a:prstGeom>
        </p:spPr>
      </p:pic>
    </p:spTree>
    <p:extLst>
      <p:ext uri="{BB962C8B-B14F-4D97-AF65-F5344CB8AC3E}">
        <p14:creationId xmlns:p14="http://schemas.microsoft.com/office/powerpoint/2010/main" val="181227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673BE4-8B71-4102-A56F-85D49876C669}"/>
              </a:ext>
            </a:extLst>
          </p:cNvPr>
          <p:cNvSpPr>
            <a:spLocks noGrp="1"/>
          </p:cNvSpPr>
          <p:nvPr>
            <p:ph type="title"/>
          </p:nvPr>
        </p:nvSpPr>
        <p:spPr/>
        <p:txBody>
          <a:bodyPr/>
          <a:lstStyle/>
          <a:p>
            <a:r>
              <a:rPr lang="fr-FR" dirty="0"/>
              <a:t>Codification du réseau</a:t>
            </a:r>
          </a:p>
        </p:txBody>
      </p:sp>
      <p:sp>
        <p:nvSpPr>
          <p:cNvPr id="4" name="Espace réservé du contenu 3">
            <a:extLst>
              <a:ext uri="{FF2B5EF4-FFF2-40B4-BE49-F238E27FC236}">
                <a16:creationId xmlns:a16="http://schemas.microsoft.com/office/drawing/2014/main" id="{64D727BA-0F99-4CB9-A8FC-11029A36AFB1}"/>
              </a:ext>
            </a:extLst>
          </p:cNvPr>
          <p:cNvSpPr>
            <a:spLocks noGrp="1"/>
          </p:cNvSpPr>
          <p:nvPr>
            <p:ph sz="quarter" idx="15"/>
          </p:nvPr>
        </p:nvSpPr>
        <p:spPr>
          <a:xfrm>
            <a:off x="4829175" y="5272089"/>
            <a:ext cx="3689896" cy="534833"/>
          </a:xfrm>
        </p:spPr>
        <p:txBody>
          <a:bodyPr/>
          <a:lstStyle/>
          <a:p>
            <a:r>
              <a:rPr lang="fr-FR" dirty="0"/>
              <a:t>Nœuds principaux (</a:t>
            </a:r>
            <a:r>
              <a:rPr lang="fr-FR" i="1" dirty="0"/>
              <a:t>i.e., en section courante</a:t>
            </a:r>
            <a:r>
              <a:rPr lang="fr-FR" dirty="0"/>
              <a:t>) du réseau modélisé</a:t>
            </a:r>
          </a:p>
        </p:txBody>
      </p:sp>
      <p:sp>
        <p:nvSpPr>
          <p:cNvPr id="5" name="Sous-titre 4">
            <a:extLst>
              <a:ext uri="{FF2B5EF4-FFF2-40B4-BE49-F238E27FC236}">
                <a16:creationId xmlns:a16="http://schemas.microsoft.com/office/drawing/2014/main" id="{71855542-2FD1-4D6E-A29A-6E6B37C8D3AA}"/>
              </a:ext>
            </a:extLst>
          </p:cNvPr>
          <p:cNvSpPr>
            <a:spLocks noGrp="1"/>
          </p:cNvSpPr>
          <p:nvPr>
            <p:ph type="subTitle" idx="1"/>
          </p:nvPr>
        </p:nvSpPr>
        <p:spPr/>
        <p:txBody>
          <a:bodyPr/>
          <a:lstStyle/>
          <a:p>
            <a:endParaRPr lang="fr-FR"/>
          </a:p>
        </p:txBody>
      </p:sp>
      <p:sp>
        <p:nvSpPr>
          <p:cNvPr id="6" name="Espace réservé du texte 5">
            <a:extLst>
              <a:ext uri="{FF2B5EF4-FFF2-40B4-BE49-F238E27FC236}">
                <a16:creationId xmlns:a16="http://schemas.microsoft.com/office/drawing/2014/main" id="{85A47307-2E76-4D75-A473-C666DB7A5BCE}"/>
              </a:ext>
            </a:extLst>
          </p:cNvPr>
          <p:cNvSpPr>
            <a:spLocks noGrp="1"/>
          </p:cNvSpPr>
          <p:nvPr>
            <p:ph type="body" sz="quarter" idx="13"/>
          </p:nvPr>
        </p:nvSpPr>
        <p:spPr>
          <a:xfrm>
            <a:off x="289471" y="1744772"/>
            <a:ext cx="3689896" cy="3848160"/>
          </a:xfrm>
        </p:spPr>
        <p:txBody>
          <a:bodyPr/>
          <a:lstStyle/>
          <a:p>
            <a:pPr lvl="1"/>
            <a:r>
              <a:rPr lang="fr-FR" dirty="0"/>
              <a:t>Avoir des arcs le plus proches possible des tronçons FCD</a:t>
            </a:r>
            <a:br>
              <a:rPr lang="fr-FR" dirty="0"/>
            </a:br>
            <a:endParaRPr lang="fr-FR" dirty="0"/>
          </a:p>
          <a:p>
            <a:pPr lvl="1"/>
            <a:r>
              <a:rPr lang="fr-FR" dirty="0"/>
              <a:t>Deux niveaux de détail :</a:t>
            </a:r>
          </a:p>
          <a:p>
            <a:pPr lvl="2"/>
            <a:r>
              <a:rPr lang="fr-FR" dirty="0"/>
              <a:t>Un réseau « épuré » avec 27 nœuds </a:t>
            </a:r>
            <a:br>
              <a:rPr lang="fr-FR" dirty="0"/>
            </a:br>
            <a:br>
              <a:rPr lang="fr-FR" dirty="0"/>
            </a:br>
            <a:br>
              <a:rPr lang="fr-FR" dirty="0"/>
            </a:br>
            <a:endParaRPr lang="fr-FR" dirty="0"/>
          </a:p>
          <a:p>
            <a:pPr lvl="2"/>
            <a:r>
              <a:rPr lang="fr-FR" dirty="0"/>
              <a:t>Un réseau plus détaillé de 48 nœuds</a:t>
            </a:r>
            <a:r>
              <a:rPr lang="ko-KR" altLang="fr-FR" dirty="0"/>
              <a:t> </a:t>
            </a:r>
            <a:r>
              <a:rPr lang="fr-FR" altLang="ko-KR" dirty="0"/>
              <a:t>(dont une partie de la D2)</a:t>
            </a:r>
            <a:endParaRPr lang="fr-FR" dirty="0"/>
          </a:p>
          <a:p>
            <a:pPr lvl="2"/>
            <a:endParaRPr lang="fr-FR" dirty="0"/>
          </a:p>
        </p:txBody>
      </p:sp>
      <p:pic>
        <p:nvPicPr>
          <p:cNvPr id="7" name="Image 6">
            <a:extLst>
              <a:ext uri="{FF2B5EF4-FFF2-40B4-BE49-F238E27FC236}">
                <a16:creationId xmlns:a16="http://schemas.microsoft.com/office/drawing/2014/main" id="{E6D9DA0D-0DE8-4225-A60D-FD587E240E41}"/>
              </a:ext>
            </a:extLst>
          </p:cNvPr>
          <p:cNvPicPr/>
          <p:nvPr/>
        </p:nvPicPr>
        <p:blipFill>
          <a:blip r:embed="rId2" cstate="screen">
            <a:extLst>
              <a:ext uri="{28A0092B-C50C-407E-A947-70E740481C1C}">
                <a14:useLocalDpi xmlns:a14="http://schemas.microsoft.com/office/drawing/2010/main"/>
              </a:ext>
            </a:extLst>
          </a:blip>
          <a:stretch>
            <a:fillRect/>
          </a:stretch>
        </p:blipFill>
        <p:spPr>
          <a:xfrm>
            <a:off x="4113140" y="1583624"/>
            <a:ext cx="4830908" cy="3655674"/>
          </a:xfrm>
          <a:prstGeom prst="rect">
            <a:avLst/>
          </a:prstGeom>
        </p:spPr>
      </p:pic>
      <p:pic>
        <p:nvPicPr>
          <p:cNvPr id="8" name="Image 7">
            <a:extLst>
              <a:ext uri="{FF2B5EF4-FFF2-40B4-BE49-F238E27FC236}">
                <a16:creationId xmlns:a16="http://schemas.microsoft.com/office/drawing/2014/main" id="{7F9CAF96-274A-447D-84A9-EDEDDD960A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952" y="3580072"/>
            <a:ext cx="3731034" cy="886627"/>
          </a:xfrm>
          <a:prstGeom prst="rect">
            <a:avLst/>
          </a:prstGeom>
        </p:spPr>
      </p:pic>
      <p:pic>
        <p:nvPicPr>
          <p:cNvPr id="9" name="Image 8">
            <a:extLst>
              <a:ext uri="{FF2B5EF4-FFF2-40B4-BE49-F238E27FC236}">
                <a16:creationId xmlns:a16="http://schemas.microsoft.com/office/drawing/2014/main" id="{6B7264A7-5466-48AE-B2A0-A0F8F0D57C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68" y="5178762"/>
            <a:ext cx="3957619" cy="971459"/>
          </a:xfrm>
          <a:prstGeom prst="rect">
            <a:avLst/>
          </a:prstGeom>
        </p:spPr>
      </p:pic>
    </p:spTree>
    <p:extLst>
      <p:ext uri="{BB962C8B-B14F-4D97-AF65-F5344CB8AC3E}">
        <p14:creationId xmlns:p14="http://schemas.microsoft.com/office/powerpoint/2010/main" val="103408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41ADA-D17D-46D6-A90D-7ED738F7625C}"/>
              </a:ext>
            </a:extLst>
          </p:cNvPr>
          <p:cNvSpPr>
            <a:spLocks noGrp="1"/>
          </p:cNvSpPr>
          <p:nvPr>
            <p:ph type="title"/>
          </p:nvPr>
        </p:nvSpPr>
        <p:spPr/>
        <p:txBody>
          <a:bodyPr/>
          <a:lstStyle/>
          <a:p>
            <a:r>
              <a:rPr lang="fr-FR" dirty="0"/>
              <a:t>Codification du réseau</a:t>
            </a:r>
          </a:p>
        </p:txBody>
      </p:sp>
      <p:sp>
        <p:nvSpPr>
          <p:cNvPr id="4" name="Espace réservé du contenu 3">
            <a:extLst>
              <a:ext uri="{FF2B5EF4-FFF2-40B4-BE49-F238E27FC236}">
                <a16:creationId xmlns:a16="http://schemas.microsoft.com/office/drawing/2014/main" id="{74A49EE1-2F6F-4DDC-952C-E6A541D4CA8D}"/>
              </a:ext>
            </a:extLst>
          </p:cNvPr>
          <p:cNvSpPr>
            <a:spLocks noGrp="1"/>
          </p:cNvSpPr>
          <p:nvPr>
            <p:ph sz="quarter" idx="15"/>
          </p:nvPr>
        </p:nvSpPr>
        <p:spPr>
          <a:xfrm>
            <a:off x="1739399" y="3445508"/>
            <a:ext cx="5449302" cy="338137"/>
          </a:xfrm>
        </p:spPr>
        <p:txBody>
          <a:bodyPr/>
          <a:lstStyle/>
          <a:p>
            <a:r>
              <a:rPr lang="fr-FR" dirty="0"/>
              <a:t>Tableur Excel pour les arcs</a:t>
            </a:r>
          </a:p>
        </p:txBody>
      </p:sp>
      <p:sp>
        <p:nvSpPr>
          <p:cNvPr id="5" name="Sous-titre 4">
            <a:extLst>
              <a:ext uri="{FF2B5EF4-FFF2-40B4-BE49-F238E27FC236}">
                <a16:creationId xmlns:a16="http://schemas.microsoft.com/office/drawing/2014/main" id="{545BE3D6-E3D3-4289-B45F-E9F80888B0F7}"/>
              </a:ext>
            </a:extLst>
          </p:cNvPr>
          <p:cNvSpPr>
            <a:spLocks noGrp="1"/>
          </p:cNvSpPr>
          <p:nvPr>
            <p:ph type="subTitle" idx="1"/>
          </p:nvPr>
        </p:nvSpPr>
        <p:spPr/>
        <p:txBody>
          <a:bodyPr/>
          <a:lstStyle/>
          <a:p>
            <a:endParaRPr lang="fr-FR"/>
          </a:p>
        </p:txBody>
      </p:sp>
      <p:pic>
        <p:nvPicPr>
          <p:cNvPr id="8" name="Image 7">
            <a:extLst>
              <a:ext uri="{FF2B5EF4-FFF2-40B4-BE49-F238E27FC236}">
                <a16:creationId xmlns:a16="http://schemas.microsoft.com/office/drawing/2014/main" id="{E3CD2C5A-F18B-494A-A97D-44406C37EDFA}"/>
              </a:ext>
            </a:extLst>
          </p:cNvPr>
          <p:cNvPicPr>
            <a:picLocks noChangeAspect="1"/>
          </p:cNvPicPr>
          <p:nvPr/>
        </p:nvPicPr>
        <p:blipFill>
          <a:blip r:embed="rId2"/>
          <a:stretch>
            <a:fillRect/>
          </a:stretch>
        </p:blipFill>
        <p:spPr>
          <a:xfrm>
            <a:off x="0" y="1711326"/>
            <a:ext cx="9144000" cy="1546675"/>
          </a:xfrm>
          <a:prstGeom prst="rect">
            <a:avLst/>
          </a:prstGeom>
        </p:spPr>
      </p:pic>
      <p:pic>
        <p:nvPicPr>
          <p:cNvPr id="9" name="Image 8">
            <a:extLst>
              <a:ext uri="{FF2B5EF4-FFF2-40B4-BE49-F238E27FC236}">
                <a16:creationId xmlns:a16="http://schemas.microsoft.com/office/drawing/2014/main" id="{D734FEFE-F484-4257-8415-9BAFBD3E99AC}"/>
              </a:ext>
            </a:extLst>
          </p:cNvPr>
          <p:cNvPicPr>
            <a:picLocks noChangeAspect="1"/>
          </p:cNvPicPr>
          <p:nvPr/>
        </p:nvPicPr>
        <p:blipFill>
          <a:blip r:embed="rId3"/>
          <a:stretch>
            <a:fillRect/>
          </a:stretch>
        </p:blipFill>
        <p:spPr>
          <a:xfrm>
            <a:off x="3019935" y="4177592"/>
            <a:ext cx="2888230" cy="1272650"/>
          </a:xfrm>
          <a:prstGeom prst="rect">
            <a:avLst/>
          </a:prstGeom>
        </p:spPr>
      </p:pic>
      <p:sp>
        <p:nvSpPr>
          <p:cNvPr id="10" name="Espace réservé du contenu 3">
            <a:extLst>
              <a:ext uri="{FF2B5EF4-FFF2-40B4-BE49-F238E27FC236}">
                <a16:creationId xmlns:a16="http://schemas.microsoft.com/office/drawing/2014/main" id="{B7A4EAA7-A795-497E-949F-124B2BE5DEF5}"/>
              </a:ext>
            </a:extLst>
          </p:cNvPr>
          <p:cNvSpPr txBox="1">
            <a:spLocks/>
          </p:cNvSpPr>
          <p:nvPr/>
        </p:nvSpPr>
        <p:spPr>
          <a:xfrm>
            <a:off x="1679620" y="5675120"/>
            <a:ext cx="5449302" cy="338137"/>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Tableur Excel pour les nœuds</a:t>
            </a:r>
          </a:p>
        </p:txBody>
      </p:sp>
    </p:spTree>
    <p:extLst>
      <p:ext uri="{BB962C8B-B14F-4D97-AF65-F5344CB8AC3E}">
        <p14:creationId xmlns:p14="http://schemas.microsoft.com/office/powerpoint/2010/main" val="1128504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41ADA-D17D-46D6-A90D-7ED738F7625C}"/>
              </a:ext>
            </a:extLst>
          </p:cNvPr>
          <p:cNvSpPr>
            <a:spLocks noGrp="1"/>
          </p:cNvSpPr>
          <p:nvPr>
            <p:ph type="title"/>
          </p:nvPr>
        </p:nvSpPr>
        <p:spPr/>
        <p:txBody>
          <a:bodyPr/>
          <a:lstStyle/>
          <a:p>
            <a:r>
              <a:rPr lang="fr-FR" dirty="0"/>
              <a:t>Méthode d’étalonnage de la demande</a:t>
            </a:r>
          </a:p>
        </p:txBody>
      </p:sp>
      <p:sp>
        <p:nvSpPr>
          <p:cNvPr id="5" name="Sous-titre 4">
            <a:extLst>
              <a:ext uri="{FF2B5EF4-FFF2-40B4-BE49-F238E27FC236}">
                <a16:creationId xmlns:a16="http://schemas.microsoft.com/office/drawing/2014/main" id="{545BE3D6-E3D3-4289-B45F-E9F80888B0F7}"/>
              </a:ext>
            </a:extLst>
          </p:cNvPr>
          <p:cNvSpPr>
            <a:spLocks noGrp="1"/>
          </p:cNvSpPr>
          <p:nvPr>
            <p:ph type="subTitle" idx="1"/>
          </p:nvPr>
        </p:nvSpPr>
        <p:spPr/>
        <p:txBody>
          <a:bodyPr/>
          <a:lstStyle/>
          <a:p>
            <a:endParaRPr lang="fr-FR"/>
          </a:p>
        </p:txBody>
      </p:sp>
      <p:sp>
        <p:nvSpPr>
          <p:cNvPr id="11" name="Espace réservé du texte 5">
            <a:extLst>
              <a:ext uri="{FF2B5EF4-FFF2-40B4-BE49-F238E27FC236}">
                <a16:creationId xmlns:a16="http://schemas.microsoft.com/office/drawing/2014/main" id="{518C1F37-FD3B-454F-BD3A-FA6BCC0600EA}"/>
              </a:ext>
            </a:extLst>
          </p:cNvPr>
          <p:cNvSpPr>
            <a:spLocks noGrp="1"/>
          </p:cNvSpPr>
          <p:nvPr>
            <p:ph type="body" sz="quarter" idx="13"/>
          </p:nvPr>
        </p:nvSpPr>
        <p:spPr>
          <a:xfrm>
            <a:off x="289470" y="1744772"/>
            <a:ext cx="8375135" cy="3848160"/>
          </a:xfrm>
        </p:spPr>
        <p:txBody>
          <a:bodyPr/>
          <a:lstStyle/>
          <a:p>
            <a:pPr indent="-284400"/>
            <a:r>
              <a:rPr lang="fr-FR" dirty="0"/>
              <a:t>Etalonnage en amont de l’équilibrage dynamique</a:t>
            </a:r>
          </a:p>
        </p:txBody>
      </p:sp>
      <p:pic>
        <p:nvPicPr>
          <p:cNvPr id="4" name="Image 3">
            <a:extLst>
              <a:ext uri="{FF2B5EF4-FFF2-40B4-BE49-F238E27FC236}">
                <a16:creationId xmlns:a16="http://schemas.microsoft.com/office/drawing/2014/main" id="{0DFB0836-561D-4874-A208-C0CB76488868}"/>
              </a:ext>
            </a:extLst>
          </p:cNvPr>
          <p:cNvPicPr>
            <a:picLocks noChangeAspect="1"/>
          </p:cNvPicPr>
          <p:nvPr/>
        </p:nvPicPr>
        <p:blipFill>
          <a:blip r:embed="rId2"/>
          <a:stretch>
            <a:fillRect/>
          </a:stretch>
        </p:blipFill>
        <p:spPr>
          <a:xfrm>
            <a:off x="2420880" y="2375834"/>
            <a:ext cx="4313294" cy="3878916"/>
          </a:xfrm>
          <a:prstGeom prst="rect">
            <a:avLst/>
          </a:prstGeom>
        </p:spPr>
      </p:pic>
    </p:spTree>
    <p:extLst>
      <p:ext uri="{BB962C8B-B14F-4D97-AF65-F5344CB8AC3E}">
        <p14:creationId xmlns:p14="http://schemas.microsoft.com/office/powerpoint/2010/main" val="2726766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41ADA-D17D-46D6-A90D-7ED738F7625C}"/>
              </a:ext>
            </a:extLst>
          </p:cNvPr>
          <p:cNvSpPr>
            <a:spLocks noGrp="1"/>
          </p:cNvSpPr>
          <p:nvPr>
            <p:ph type="title"/>
          </p:nvPr>
        </p:nvSpPr>
        <p:spPr/>
        <p:txBody>
          <a:bodyPr/>
          <a:lstStyle/>
          <a:p>
            <a:r>
              <a:rPr lang="fr-FR" dirty="0"/>
              <a:t>Méthode d’étalonnage de la demande</a:t>
            </a:r>
          </a:p>
        </p:txBody>
      </p:sp>
      <p:sp>
        <p:nvSpPr>
          <p:cNvPr id="5" name="Sous-titre 4">
            <a:extLst>
              <a:ext uri="{FF2B5EF4-FFF2-40B4-BE49-F238E27FC236}">
                <a16:creationId xmlns:a16="http://schemas.microsoft.com/office/drawing/2014/main" id="{545BE3D6-E3D3-4289-B45F-E9F80888B0F7}"/>
              </a:ext>
            </a:extLst>
          </p:cNvPr>
          <p:cNvSpPr>
            <a:spLocks noGrp="1"/>
          </p:cNvSpPr>
          <p:nvPr>
            <p:ph type="subTitle" idx="1"/>
          </p:nvPr>
        </p:nvSpPr>
        <p:spPr/>
        <p:txBody>
          <a:bodyPr/>
          <a:lstStyle/>
          <a:p>
            <a:endParaRPr lang="fr-FR"/>
          </a:p>
        </p:txBody>
      </p:sp>
      <p:sp>
        <p:nvSpPr>
          <p:cNvPr id="11" name="Espace réservé du texte 5">
            <a:extLst>
              <a:ext uri="{FF2B5EF4-FFF2-40B4-BE49-F238E27FC236}">
                <a16:creationId xmlns:a16="http://schemas.microsoft.com/office/drawing/2014/main" id="{518C1F37-FD3B-454F-BD3A-FA6BCC0600EA}"/>
              </a:ext>
            </a:extLst>
          </p:cNvPr>
          <p:cNvSpPr>
            <a:spLocks noGrp="1"/>
          </p:cNvSpPr>
          <p:nvPr>
            <p:ph type="body" sz="quarter" idx="13"/>
          </p:nvPr>
        </p:nvSpPr>
        <p:spPr>
          <a:xfrm>
            <a:off x="289470" y="1744772"/>
            <a:ext cx="8375135" cy="4236578"/>
          </a:xfrm>
        </p:spPr>
        <p:txBody>
          <a:bodyPr>
            <a:normAutofit fontScale="85000" lnSpcReduction="20000"/>
          </a:bodyPr>
          <a:lstStyle/>
          <a:p>
            <a:pPr indent="-284400"/>
            <a:r>
              <a:rPr lang="fr-FR" dirty="0"/>
              <a:t>Deux méthodes de calage proposées et testées :</a:t>
            </a:r>
          </a:p>
          <a:p>
            <a:pPr lvl="1"/>
            <a:r>
              <a:rPr lang="fr-FR" dirty="0"/>
              <a:t>Une méthode de </a:t>
            </a:r>
            <a:r>
              <a:rPr lang="fr-FR" dirty="0" err="1"/>
              <a:t>Fratar</a:t>
            </a:r>
            <a:r>
              <a:rPr lang="fr-FR" dirty="0"/>
              <a:t> :</a:t>
            </a:r>
          </a:p>
          <a:p>
            <a:pPr lvl="2"/>
            <a:r>
              <a:rPr lang="fr-FR" dirty="0"/>
              <a:t>Prend en entrée : les débits issus des entrées et aux sorties du réseau par tranche de 6 minutes</a:t>
            </a:r>
          </a:p>
          <a:p>
            <a:pPr lvl="2"/>
            <a:r>
              <a:rPr lang="fr-FR" dirty="0"/>
              <a:t>Tiens compte des temps de parcours par OD pour lier chaque horaire de départ par itinéraire à deux horaires d’arrivées (1 tranche de 6 min à l’origine est liée à deux tranches de 6 min à destination)</a:t>
            </a:r>
          </a:p>
          <a:p>
            <a:pPr lvl="2"/>
            <a:r>
              <a:rPr lang="fr-FR" dirty="0"/>
              <a:t>Optimise alternativement sur les distributions de débit aux origines et aux destinations pour obtenir un structure de matrice respectant ces deux contraintes</a:t>
            </a:r>
          </a:p>
          <a:p>
            <a:pPr lvl="1"/>
            <a:r>
              <a:rPr lang="fr-FR" dirty="0"/>
              <a:t>Une méthode de répartition des débits observés entre arcs tout au long de chaque chemin</a:t>
            </a:r>
          </a:p>
          <a:p>
            <a:pPr lvl="2"/>
            <a:r>
              <a:rPr lang="fr-FR" dirty="0"/>
              <a:t>Prend en entrée le tableur Excel du réseau et les données de mesures (fichiers CSV)</a:t>
            </a:r>
          </a:p>
          <a:p>
            <a:pPr lvl="2"/>
            <a:r>
              <a:rPr lang="fr-FR" dirty="0"/>
              <a:t>Tient compte des délais de parcours et du partage des flux entre chemins aux arcs communs à plusieurs chemins</a:t>
            </a:r>
          </a:p>
          <a:p>
            <a:pPr lvl="2"/>
            <a:r>
              <a:rPr lang="fr-FR" dirty="0"/>
              <a:t>Calcule l’ensemble des itinéraires possibles automatiquement</a:t>
            </a:r>
          </a:p>
          <a:p>
            <a:pPr lvl="2"/>
            <a:r>
              <a:rPr lang="fr-FR" dirty="0"/>
              <a:t>Produit en sortie des fichiers de chemins et de flux associés directement importables sous MATLAB</a:t>
            </a:r>
          </a:p>
        </p:txBody>
      </p:sp>
    </p:spTree>
    <p:extLst>
      <p:ext uri="{BB962C8B-B14F-4D97-AF65-F5344CB8AC3E}">
        <p14:creationId xmlns:p14="http://schemas.microsoft.com/office/powerpoint/2010/main" val="230941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4405A-828B-48C9-BFCB-0CCBD092002D}"/>
              </a:ext>
            </a:extLst>
          </p:cNvPr>
          <p:cNvSpPr>
            <a:spLocks noGrp="1"/>
          </p:cNvSpPr>
          <p:nvPr>
            <p:ph type="title"/>
          </p:nvPr>
        </p:nvSpPr>
        <p:spPr/>
        <p:txBody>
          <a:bodyPr/>
          <a:lstStyle/>
          <a:p>
            <a:r>
              <a:rPr lang="fr-FR" dirty="0"/>
              <a:t>Evolution de la structure de la matrice de demande</a:t>
            </a:r>
          </a:p>
        </p:txBody>
      </p:sp>
      <p:sp>
        <p:nvSpPr>
          <p:cNvPr id="6" name="Espace réservé du texte 5">
            <a:extLst>
              <a:ext uri="{FF2B5EF4-FFF2-40B4-BE49-F238E27FC236}">
                <a16:creationId xmlns:a16="http://schemas.microsoft.com/office/drawing/2014/main" id="{FCA8A056-EA16-4304-8309-F456230C72E8}"/>
              </a:ext>
            </a:extLst>
          </p:cNvPr>
          <p:cNvSpPr>
            <a:spLocks noGrp="1"/>
          </p:cNvSpPr>
          <p:nvPr>
            <p:ph type="body" sz="quarter" idx="13"/>
          </p:nvPr>
        </p:nvSpPr>
        <p:spPr/>
        <p:txBody>
          <a:bodyPr/>
          <a:lstStyle/>
          <a:p>
            <a:endParaRPr lang="fr-FR" dirty="0"/>
          </a:p>
        </p:txBody>
      </p:sp>
      <p:pic>
        <p:nvPicPr>
          <p:cNvPr id="11" name="Image 10">
            <a:extLst>
              <a:ext uri="{FF2B5EF4-FFF2-40B4-BE49-F238E27FC236}">
                <a16:creationId xmlns:a16="http://schemas.microsoft.com/office/drawing/2014/main" id="{218D5081-4A1F-4D72-B0A4-618CBEB2CBB9}"/>
              </a:ext>
            </a:extLst>
          </p:cNvPr>
          <p:cNvPicPr>
            <a:picLocks noChangeAspect="1"/>
          </p:cNvPicPr>
          <p:nvPr/>
        </p:nvPicPr>
        <p:blipFill>
          <a:blip r:embed="rId2"/>
          <a:stretch>
            <a:fillRect/>
          </a:stretch>
        </p:blipFill>
        <p:spPr>
          <a:xfrm>
            <a:off x="4758896" y="1174459"/>
            <a:ext cx="3760175" cy="5079535"/>
          </a:xfrm>
          <a:prstGeom prst="rect">
            <a:avLst/>
          </a:prstGeom>
        </p:spPr>
      </p:pic>
    </p:spTree>
    <p:extLst>
      <p:ext uri="{BB962C8B-B14F-4D97-AF65-F5344CB8AC3E}">
        <p14:creationId xmlns:p14="http://schemas.microsoft.com/office/powerpoint/2010/main" val="344983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ADBB63C-E40D-4083-A44B-34D742D7F100}"/>
              </a:ext>
            </a:extLst>
          </p:cNvPr>
          <p:cNvPicPr>
            <a:picLocks noChangeAspect="1"/>
          </p:cNvPicPr>
          <p:nvPr/>
        </p:nvPicPr>
        <p:blipFill>
          <a:blip r:embed="rId2"/>
          <a:stretch>
            <a:fillRect/>
          </a:stretch>
        </p:blipFill>
        <p:spPr>
          <a:xfrm>
            <a:off x="1334687" y="1817491"/>
            <a:ext cx="6623851" cy="4585743"/>
          </a:xfrm>
          <a:prstGeom prst="rect">
            <a:avLst/>
          </a:prstGeom>
        </p:spPr>
      </p:pic>
      <p:sp>
        <p:nvSpPr>
          <p:cNvPr id="2" name="Espace réservé du texte 1">
            <a:extLst>
              <a:ext uri="{FF2B5EF4-FFF2-40B4-BE49-F238E27FC236}">
                <a16:creationId xmlns:a16="http://schemas.microsoft.com/office/drawing/2014/main" id="{273B71B8-B442-4646-8E6E-837783128D90}"/>
              </a:ext>
            </a:extLst>
          </p:cNvPr>
          <p:cNvSpPr>
            <a:spLocks noGrp="1"/>
          </p:cNvSpPr>
          <p:nvPr>
            <p:ph type="body" sz="quarter" idx="16"/>
          </p:nvPr>
        </p:nvSpPr>
        <p:spPr>
          <a:xfrm>
            <a:off x="2337813" y="1500738"/>
            <a:ext cx="4468374" cy="1384505"/>
          </a:xfrm>
        </p:spPr>
        <p:txBody>
          <a:bodyPr>
            <a:normAutofit/>
          </a:bodyPr>
          <a:lstStyle/>
          <a:p>
            <a:r>
              <a:rPr lang="fr-FR" dirty="0"/>
              <a:t>Situation actuelle (référence)</a:t>
            </a:r>
          </a:p>
          <a:p>
            <a:r>
              <a:rPr lang="fr-FR" sz="1500" dirty="0">
                <a:solidFill>
                  <a:schemeClr val="bg2">
                    <a:lumMod val="75000"/>
                  </a:schemeClr>
                </a:solidFill>
              </a:rPr>
              <a:t>(</a:t>
            </a:r>
            <a:r>
              <a:rPr lang="fr-FR" sz="1500" i="1" dirty="0">
                <a:solidFill>
                  <a:schemeClr val="bg2">
                    <a:lumMod val="75000"/>
                  </a:schemeClr>
                </a:solidFill>
              </a:rPr>
              <a:t>A montrer directement sous MATLAB</a:t>
            </a:r>
            <a:r>
              <a:rPr lang="fr-FR" sz="1500" dirty="0">
                <a:solidFill>
                  <a:schemeClr val="bg2">
                    <a:lumMod val="75000"/>
                  </a:schemeClr>
                </a:solidFill>
              </a:rPr>
              <a:t>)</a:t>
            </a:r>
          </a:p>
          <a:p>
            <a:endParaRPr lang="fr-FR" sz="1500" dirty="0">
              <a:solidFill>
                <a:schemeClr val="bg2">
                  <a:lumMod val="75000"/>
                </a:schemeClr>
              </a:solidFill>
            </a:endParaRPr>
          </a:p>
        </p:txBody>
      </p:sp>
      <p:sp>
        <p:nvSpPr>
          <p:cNvPr id="3" name="Espace réservé pour une image  2">
            <a:extLst>
              <a:ext uri="{FF2B5EF4-FFF2-40B4-BE49-F238E27FC236}">
                <a16:creationId xmlns:a16="http://schemas.microsoft.com/office/drawing/2014/main" id="{FCF6BA59-49DF-4ADD-94A0-F7CA2D3954A5}"/>
              </a:ext>
            </a:extLst>
          </p:cNvPr>
          <p:cNvSpPr>
            <a:spLocks noGrp="1"/>
          </p:cNvSpPr>
          <p:nvPr>
            <p:ph type="pic" sz="quarter" idx="14"/>
          </p:nvPr>
        </p:nvSpPr>
        <p:spPr/>
      </p:sp>
      <p:sp>
        <p:nvSpPr>
          <p:cNvPr id="5" name="Titre 4">
            <a:extLst>
              <a:ext uri="{FF2B5EF4-FFF2-40B4-BE49-F238E27FC236}">
                <a16:creationId xmlns:a16="http://schemas.microsoft.com/office/drawing/2014/main" id="{CACF2172-9B7C-41DF-99FD-FFD280CE2D22}"/>
              </a:ext>
            </a:extLst>
          </p:cNvPr>
          <p:cNvSpPr>
            <a:spLocks noGrp="1"/>
          </p:cNvSpPr>
          <p:nvPr>
            <p:ph type="title"/>
          </p:nvPr>
        </p:nvSpPr>
        <p:spPr/>
        <p:txBody>
          <a:bodyPr/>
          <a:lstStyle/>
          <a:p>
            <a:r>
              <a:rPr lang="fr-FR" dirty="0"/>
              <a:t>Résultats des simulations</a:t>
            </a:r>
          </a:p>
        </p:txBody>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p:txBody>
          <a:bodyPr/>
          <a:lstStyle/>
          <a:p>
            <a:r>
              <a:rPr lang="fr-FR" dirty="0"/>
              <a:t>Réseau épuré</a:t>
            </a:r>
          </a:p>
        </p:txBody>
      </p:sp>
    </p:spTree>
    <p:extLst>
      <p:ext uri="{BB962C8B-B14F-4D97-AF65-F5344CB8AC3E}">
        <p14:creationId xmlns:p14="http://schemas.microsoft.com/office/powerpoint/2010/main" val="2024743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FCF6BA59-49DF-4ADD-94A0-F7CA2D3954A5}"/>
              </a:ext>
            </a:extLst>
          </p:cNvPr>
          <p:cNvSpPr>
            <a:spLocks noGrp="1"/>
          </p:cNvSpPr>
          <p:nvPr>
            <p:ph type="pic" sz="quarter" idx="14"/>
          </p:nvPr>
        </p:nvSpPr>
        <p:spPr/>
      </p:sp>
      <p:sp>
        <p:nvSpPr>
          <p:cNvPr id="4" name="Espace réservé pour une image  3">
            <a:extLst>
              <a:ext uri="{FF2B5EF4-FFF2-40B4-BE49-F238E27FC236}">
                <a16:creationId xmlns:a16="http://schemas.microsoft.com/office/drawing/2014/main" id="{98B1A91C-86BD-42D5-8E2D-FBD098F11258}"/>
              </a:ext>
            </a:extLst>
          </p:cNvPr>
          <p:cNvSpPr>
            <a:spLocks noGrp="1"/>
          </p:cNvSpPr>
          <p:nvPr>
            <p:ph type="pic" sz="quarter" idx="13"/>
          </p:nvPr>
        </p:nvSpPr>
        <p:spPr/>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p:txBody>
          <a:bodyPr/>
          <a:lstStyle/>
          <a:p>
            <a:r>
              <a:rPr lang="fr-FR" dirty="0"/>
              <a:t>Réseau détaillé</a:t>
            </a:r>
          </a:p>
        </p:txBody>
      </p:sp>
      <p:pic>
        <p:nvPicPr>
          <p:cNvPr id="7" name="Image 6">
            <a:extLst>
              <a:ext uri="{FF2B5EF4-FFF2-40B4-BE49-F238E27FC236}">
                <a16:creationId xmlns:a16="http://schemas.microsoft.com/office/drawing/2014/main" id="{2ADBB63C-E40D-4083-A44B-34D742D7F100}"/>
              </a:ext>
            </a:extLst>
          </p:cNvPr>
          <p:cNvPicPr>
            <a:picLocks noChangeAspect="1"/>
          </p:cNvPicPr>
          <p:nvPr/>
        </p:nvPicPr>
        <p:blipFill>
          <a:blip r:embed="rId2"/>
          <a:stretch>
            <a:fillRect/>
          </a:stretch>
        </p:blipFill>
        <p:spPr>
          <a:xfrm>
            <a:off x="1260074" y="2137087"/>
            <a:ext cx="6623851" cy="4585743"/>
          </a:xfrm>
          <a:prstGeom prst="rect">
            <a:avLst/>
          </a:prstGeom>
        </p:spPr>
      </p:pic>
      <p:sp>
        <p:nvSpPr>
          <p:cNvPr id="11" name="Titre 4">
            <a:extLst>
              <a:ext uri="{FF2B5EF4-FFF2-40B4-BE49-F238E27FC236}">
                <a16:creationId xmlns:a16="http://schemas.microsoft.com/office/drawing/2014/main" id="{37DE14C3-14F2-49DB-925A-C2EEF1182FAC}"/>
              </a:ext>
            </a:extLst>
          </p:cNvPr>
          <p:cNvSpPr>
            <a:spLocks noGrp="1"/>
          </p:cNvSpPr>
          <p:nvPr>
            <p:ph type="title"/>
          </p:nvPr>
        </p:nvSpPr>
        <p:spPr>
          <a:xfrm>
            <a:off x="289471" y="135170"/>
            <a:ext cx="8229600" cy="564077"/>
          </a:xfrm>
        </p:spPr>
        <p:txBody>
          <a:bodyPr/>
          <a:lstStyle/>
          <a:p>
            <a:r>
              <a:rPr lang="fr-FR" dirty="0"/>
              <a:t>Résultats des simulations</a:t>
            </a:r>
          </a:p>
        </p:txBody>
      </p:sp>
      <p:sp>
        <p:nvSpPr>
          <p:cNvPr id="14" name="Espace réservé du texte 1">
            <a:extLst>
              <a:ext uri="{FF2B5EF4-FFF2-40B4-BE49-F238E27FC236}">
                <a16:creationId xmlns:a16="http://schemas.microsoft.com/office/drawing/2014/main" id="{25E68AC4-DE99-4491-9A02-4720B0ABF03E}"/>
              </a:ext>
            </a:extLst>
          </p:cNvPr>
          <p:cNvSpPr txBox="1">
            <a:spLocks/>
          </p:cNvSpPr>
          <p:nvPr/>
        </p:nvSpPr>
        <p:spPr>
          <a:xfrm>
            <a:off x="2337813" y="1500738"/>
            <a:ext cx="4468374" cy="1384505"/>
          </a:xfrm>
          <a:prstGeom prst="rect">
            <a:avLst/>
          </a:prstGeom>
        </p:spPr>
        <p:txBody>
          <a:bodyPr>
            <a:normAutofit/>
          </a:bodyPr>
          <a:lstStyle>
            <a:lvl1pPr marL="0" indent="0" algn="l" defTabSz="685800" rtl="0" eaLnBrk="1" latinLnBrk="0" hangingPunct="1">
              <a:lnSpc>
                <a:spcPct val="90000"/>
              </a:lnSpc>
              <a:spcBef>
                <a:spcPts val="600"/>
              </a:spcBef>
              <a:spcAft>
                <a:spcPts val="600"/>
              </a:spcAft>
              <a:buFont typeface="Arial" panose="020B0604020202020204" pitchFamily="34" charset="0"/>
              <a:buNone/>
              <a:defRPr kumimoji="0" lang="fr-FR" sz="2400" b="1" i="0" u="none" strike="noStrike" kern="1200" cap="none" spc="0" normalizeH="0" baseline="0" noProof="0" dirty="0" smtClean="0">
                <a:ln>
                  <a:noFill/>
                </a:ln>
                <a:solidFill>
                  <a:srgbClr val="C00000"/>
                </a:solidFill>
                <a:effectLst/>
                <a:uLnTx/>
                <a:uFillTx/>
                <a:latin typeface="Trebuchet MS" panose="020B0603020202020204" pitchFamily="34" charset="0"/>
                <a:ea typeface="+mn-ea"/>
                <a:cs typeface="+mn-cs"/>
              </a:defRPr>
            </a:lvl1pPr>
            <a:lvl2pPr marL="284400" indent="-284400" algn="l" defTabSz="685800" rtl="0" eaLnBrk="1" latinLnBrk="0" hangingPunct="1">
              <a:lnSpc>
                <a:spcPct val="90000"/>
              </a:lnSpc>
              <a:spcBef>
                <a:spcPts val="600"/>
              </a:spcBef>
              <a:spcAft>
                <a:spcPts val="600"/>
              </a:spcAft>
              <a:buSzPct val="60000"/>
              <a:buFontTx/>
              <a:buBlip>
                <a:blip r:embed="rId3"/>
              </a:buBlip>
              <a:defRPr kumimoji="0" lang="fr-FR" sz="1800" b="0" i="0" u="none" strike="noStrike" kern="1200" cap="none" spc="0" normalizeH="0" baseline="0" noProof="0" dirty="0" smtClean="0">
                <a:ln>
                  <a:noFill/>
                </a:ln>
                <a:solidFill>
                  <a:schemeClr val="dk1"/>
                </a:solidFill>
                <a:effectLst/>
                <a:uLnTx/>
                <a:uFillTx/>
                <a:latin typeface="Trebuchet MS" pitchFamily="34" charset="0"/>
                <a:ea typeface="+mn-ea"/>
                <a:cs typeface="+mn-cs"/>
              </a:defRPr>
            </a:lvl2pPr>
            <a:lvl3pPr marL="741600" indent="-284400" algn="l" defTabSz="685800" rtl="0" eaLnBrk="1" latinLnBrk="0" hangingPunct="1">
              <a:lnSpc>
                <a:spcPct val="90000"/>
              </a:lnSpc>
              <a:spcBef>
                <a:spcPts val="600"/>
              </a:spcBef>
              <a:spcAft>
                <a:spcPts val="600"/>
              </a:spcAft>
              <a:buSzPct val="60000"/>
              <a:buFontTx/>
              <a:buBlip>
                <a:blip r:embed="rId4"/>
              </a:buBlip>
              <a:defRPr sz="1800" b="0" i="0" u="none" kern="1200" normalizeH="0" baseline="0">
                <a:solidFill>
                  <a:schemeClr val="tx1"/>
                </a:solidFill>
                <a:latin typeface="Trebuchet MS" pitchFamily="34" charset="0"/>
                <a:ea typeface="+mn-ea"/>
                <a:cs typeface="+mn-cs"/>
              </a:defRPr>
            </a:lvl3pPr>
            <a:lvl4pPr marL="1198800" indent="-284400" algn="l" defTabSz="342900" rtl="0" eaLnBrk="1" latinLnBrk="0" hangingPunct="1">
              <a:lnSpc>
                <a:spcPct val="90000"/>
              </a:lnSpc>
              <a:spcBef>
                <a:spcPts val="600"/>
              </a:spcBef>
              <a:spcAft>
                <a:spcPts val="600"/>
              </a:spcAft>
              <a:buSzPct val="60000"/>
              <a:buFontTx/>
              <a:buBlip>
                <a:blip r:embed="rId5"/>
              </a:buBlip>
              <a:defRPr sz="1800" b="0" i="0" u="none" kern="1200" normalizeH="0" baseline="0">
                <a:solidFill>
                  <a:schemeClr val="tx1"/>
                </a:solidFill>
                <a:latin typeface="Trebuchet MS" pitchFamily="34" charset="0"/>
                <a:ea typeface="+mn-ea"/>
                <a:cs typeface="+mn-cs"/>
              </a:defRPr>
            </a:lvl4pPr>
            <a:lvl5pPr marL="1656000" indent="-284400" algn="l" defTabSz="685800" rtl="0" eaLnBrk="1" latinLnBrk="0" hangingPunct="1">
              <a:lnSpc>
                <a:spcPct val="90000"/>
              </a:lnSpc>
              <a:spcBef>
                <a:spcPts val="600"/>
              </a:spcBef>
              <a:spcAft>
                <a:spcPts val="600"/>
              </a:spcAft>
              <a:buSzPct val="60000"/>
              <a:buFontTx/>
              <a:buBlip>
                <a:blip r:embed="rId6"/>
              </a:buBlip>
              <a:defRPr sz="1800" b="0" i="0" u="none" kern="1200" normalizeH="0" baseline="0">
                <a:solidFill>
                  <a:schemeClr val="tx1"/>
                </a:solidFill>
                <a:latin typeface="Trebuchet MS" pitchFamily="34" charset="0"/>
                <a:ea typeface="+mn-ea"/>
                <a:cs typeface="+mn-cs"/>
              </a:defRPr>
            </a:lvl5pPr>
            <a:lvl6pPr marL="1885950" indent="-171450" algn="l" defTabSz="685800" rtl="0" eaLnBrk="1" latinLnBrk="0" hangingPunct="1">
              <a:lnSpc>
                <a:spcPct val="90000"/>
              </a:lnSpc>
              <a:spcBef>
                <a:spcPts val="375"/>
              </a:spcBef>
              <a:buFontTx/>
              <a:buBlip>
                <a:blip r:embed="rId6"/>
              </a:buBlip>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a:t>Situation actuelle (référence)</a:t>
            </a:r>
          </a:p>
          <a:p>
            <a:r>
              <a:rPr lang="fr-FR" sz="1500">
                <a:solidFill>
                  <a:schemeClr val="bg2">
                    <a:lumMod val="75000"/>
                  </a:schemeClr>
                </a:solidFill>
              </a:rPr>
              <a:t>(</a:t>
            </a:r>
            <a:r>
              <a:rPr lang="fr-FR" sz="1500" i="1">
                <a:solidFill>
                  <a:schemeClr val="bg2">
                    <a:lumMod val="75000"/>
                  </a:schemeClr>
                </a:solidFill>
              </a:rPr>
              <a:t>A montrer directement sous MATLAB</a:t>
            </a:r>
            <a:r>
              <a:rPr lang="fr-FR" sz="1500">
                <a:solidFill>
                  <a:schemeClr val="bg2">
                    <a:lumMod val="75000"/>
                  </a:schemeClr>
                </a:solidFill>
              </a:rPr>
              <a:t>)</a:t>
            </a:r>
          </a:p>
          <a:p>
            <a:endParaRPr lang="fr-FR" sz="1500">
              <a:solidFill>
                <a:schemeClr val="bg2">
                  <a:lumMod val="75000"/>
                </a:schemeClr>
              </a:solidFill>
            </a:endParaRPr>
          </a:p>
        </p:txBody>
      </p:sp>
    </p:spTree>
    <p:extLst>
      <p:ext uri="{BB962C8B-B14F-4D97-AF65-F5344CB8AC3E}">
        <p14:creationId xmlns:p14="http://schemas.microsoft.com/office/powerpoint/2010/main" val="1624489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BF8971-CEE1-474C-832D-5C270D4803FF}"/>
              </a:ext>
            </a:extLst>
          </p:cNvPr>
          <p:cNvSpPr>
            <a:spLocks noGrp="1"/>
          </p:cNvSpPr>
          <p:nvPr>
            <p:ph type="title"/>
          </p:nvPr>
        </p:nvSpPr>
        <p:spPr/>
        <p:txBody>
          <a:bodyPr/>
          <a:lstStyle/>
          <a:p>
            <a:r>
              <a:rPr lang="fr-FR" dirty="0"/>
              <a:t>Contexte local</a:t>
            </a:r>
          </a:p>
        </p:txBody>
      </p:sp>
      <p:sp>
        <p:nvSpPr>
          <p:cNvPr id="4" name="Espace réservé du contenu 3">
            <a:extLst>
              <a:ext uri="{FF2B5EF4-FFF2-40B4-BE49-F238E27FC236}">
                <a16:creationId xmlns:a16="http://schemas.microsoft.com/office/drawing/2014/main" id="{12A9A6FB-036F-49DD-AB2E-41D8BFEC6E11}"/>
              </a:ext>
            </a:extLst>
          </p:cNvPr>
          <p:cNvSpPr>
            <a:spLocks noGrp="1"/>
          </p:cNvSpPr>
          <p:nvPr>
            <p:ph sz="quarter" idx="15"/>
          </p:nvPr>
        </p:nvSpPr>
        <p:spPr>
          <a:xfrm>
            <a:off x="5924590" y="4784421"/>
            <a:ext cx="2727870" cy="719736"/>
          </a:xfrm>
        </p:spPr>
        <p:txBody>
          <a:bodyPr/>
          <a:lstStyle/>
          <a:p>
            <a:r>
              <a:rPr lang="fr-FR" dirty="0"/>
              <a:t>Réseau autoroutier géré par la </a:t>
            </a:r>
            <a:r>
              <a:rPr lang="fr-FR" dirty="0" err="1"/>
              <a:t>DIRMed</a:t>
            </a:r>
            <a:endParaRPr lang="fr-FR" dirty="0"/>
          </a:p>
        </p:txBody>
      </p:sp>
      <p:sp>
        <p:nvSpPr>
          <p:cNvPr id="5" name="Sous-titre 4">
            <a:extLst>
              <a:ext uri="{FF2B5EF4-FFF2-40B4-BE49-F238E27FC236}">
                <a16:creationId xmlns:a16="http://schemas.microsoft.com/office/drawing/2014/main" id="{6AEF1BC7-DB28-44EF-B3A9-BDA5277619D9}"/>
              </a:ext>
            </a:extLst>
          </p:cNvPr>
          <p:cNvSpPr>
            <a:spLocks noGrp="1"/>
          </p:cNvSpPr>
          <p:nvPr>
            <p:ph type="subTitle" idx="1"/>
          </p:nvPr>
        </p:nvSpPr>
        <p:spPr/>
        <p:txBody>
          <a:bodyPr/>
          <a:lstStyle/>
          <a:p>
            <a:endParaRPr lang="fr-FR"/>
          </a:p>
        </p:txBody>
      </p:sp>
      <p:sp>
        <p:nvSpPr>
          <p:cNvPr id="6" name="Espace réservé du texte 5">
            <a:extLst>
              <a:ext uri="{FF2B5EF4-FFF2-40B4-BE49-F238E27FC236}">
                <a16:creationId xmlns:a16="http://schemas.microsoft.com/office/drawing/2014/main" id="{7785092E-45DC-4077-915B-4810A1660B49}"/>
              </a:ext>
            </a:extLst>
          </p:cNvPr>
          <p:cNvSpPr>
            <a:spLocks noGrp="1"/>
          </p:cNvSpPr>
          <p:nvPr>
            <p:ph type="body" sz="quarter" idx="13"/>
          </p:nvPr>
        </p:nvSpPr>
        <p:spPr>
          <a:xfrm>
            <a:off x="289471" y="1514076"/>
            <a:ext cx="4710868" cy="4687409"/>
          </a:xfrm>
        </p:spPr>
        <p:txBody>
          <a:bodyPr>
            <a:normAutofit lnSpcReduction="10000"/>
          </a:bodyPr>
          <a:lstStyle/>
          <a:p>
            <a:pPr lvl="1">
              <a:lnSpc>
                <a:spcPct val="120000"/>
              </a:lnSpc>
            </a:pPr>
            <a:r>
              <a:rPr lang="fr-FR" dirty="0"/>
              <a:t>650k déplacements par jour, dont plus de 50k sur chacun des trois principaux corridors métropolitains, </a:t>
            </a:r>
          </a:p>
          <a:p>
            <a:pPr lvl="1">
              <a:lnSpc>
                <a:spcPct val="120000"/>
              </a:lnSpc>
            </a:pPr>
            <a:r>
              <a:rPr lang="fr-FR" dirty="0"/>
              <a:t>96% des déplacements métropolitains en voiture</a:t>
            </a:r>
          </a:p>
          <a:p>
            <a:pPr lvl="1">
              <a:lnSpc>
                <a:spcPct val="120000"/>
              </a:lnSpc>
            </a:pPr>
            <a:r>
              <a:rPr lang="fr-FR" dirty="0"/>
              <a:t>Territoire d’assez faible densité, structuré en étoile autour de Marseille (contraignant pour l’offre TC)</a:t>
            </a:r>
          </a:p>
          <a:p>
            <a:pPr lvl="1">
              <a:lnSpc>
                <a:spcPct val="120000"/>
              </a:lnSpc>
            </a:pPr>
            <a:r>
              <a:rPr lang="fr-FR" dirty="0"/>
              <a:t>« Métropole autoroutière » avec forte congestion, d’où</a:t>
            </a:r>
          </a:p>
          <a:p>
            <a:pPr lvl="2">
              <a:lnSpc>
                <a:spcPct val="120000"/>
              </a:lnSpc>
            </a:pPr>
            <a:r>
              <a:rPr lang="fr-FR" dirty="0"/>
              <a:t>Des temps de parcours très variables</a:t>
            </a:r>
          </a:p>
          <a:p>
            <a:pPr lvl="2">
              <a:lnSpc>
                <a:spcPct val="120000"/>
              </a:lnSpc>
            </a:pPr>
            <a:r>
              <a:rPr lang="fr-FR" dirty="0"/>
              <a:t>Forte pollution</a:t>
            </a:r>
          </a:p>
          <a:p>
            <a:pPr lvl="1">
              <a:lnSpc>
                <a:spcPct val="120000"/>
              </a:lnSpc>
            </a:pPr>
            <a:endParaRPr lang="fr-FR" dirty="0"/>
          </a:p>
        </p:txBody>
      </p:sp>
      <p:pic>
        <p:nvPicPr>
          <p:cNvPr id="9" name="Image 8">
            <a:extLst>
              <a:ext uri="{FF2B5EF4-FFF2-40B4-BE49-F238E27FC236}">
                <a16:creationId xmlns:a16="http://schemas.microsoft.com/office/drawing/2014/main" id="{F96A88B8-D475-4BD2-A119-2314D8FAF699}"/>
              </a:ext>
            </a:extLst>
          </p:cNvPr>
          <p:cNvPicPr/>
          <p:nvPr/>
        </p:nvPicPr>
        <p:blipFill>
          <a:blip r:embed="rId2" cstate="screen">
            <a:extLst>
              <a:ext uri="{28A0092B-C50C-407E-A947-70E740481C1C}">
                <a14:useLocalDpi xmlns:a14="http://schemas.microsoft.com/office/drawing/2010/main"/>
              </a:ext>
            </a:extLst>
          </a:blip>
          <a:stretch>
            <a:fillRect/>
          </a:stretch>
        </p:blipFill>
        <p:spPr>
          <a:xfrm>
            <a:off x="5122415" y="1748901"/>
            <a:ext cx="3826276" cy="2748071"/>
          </a:xfrm>
          <a:prstGeom prst="rect">
            <a:avLst/>
          </a:prstGeom>
        </p:spPr>
      </p:pic>
    </p:spTree>
    <p:extLst>
      <p:ext uri="{BB962C8B-B14F-4D97-AF65-F5344CB8AC3E}">
        <p14:creationId xmlns:p14="http://schemas.microsoft.com/office/powerpoint/2010/main" val="844369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ADBB63C-E40D-4083-A44B-34D742D7F100}"/>
              </a:ext>
            </a:extLst>
          </p:cNvPr>
          <p:cNvPicPr>
            <a:picLocks noChangeAspect="1"/>
          </p:cNvPicPr>
          <p:nvPr/>
        </p:nvPicPr>
        <p:blipFill>
          <a:blip r:embed="rId2"/>
          <a:stretch>
            <a:fillRect/>
          </a:stretch>
        </p:blipFill>
        <p:spPr>
          <a:xfrm>
            <a:off x="1334687" y="1817491"/>
            <a:ext cx="6623851" cy="4585743"/>
          </a:xfrm>
          <a:prstGeom prst="rect">
            <a:avLst/>
          </a:prstGeom>
        </p:spPr>
      </p:pic>
      <p:sp>
        <p:nvSpPr>
          <p:cNvPr id="2" name="Espace réservé du texte 1">
            <a:extLst>
              <a:ext uri="{FF2B5EF4-FFF2-40B4-BE49-F238E27FC236}">
                <a16:creationId xmlns:a16="http://schemas.microsoft.com/office/drawing/2014/main" id="{273B71B8-B442-4646-8E6E-837783128D90}"/>
              </a:ext>
            </a:extLst>
          </p:cNvPr>
          <p:cNvSpPr>
            <a:spLocks noGrp="1"/>
          </p:cNvSpPr>
          <p:nvPr>
            <p:ph type="body" sz="quarter" idx="16"/>
          </p:nvPr>
        </p:nvSpPr>
        <p:spPr>
          <a:xfrm>
            <a:off x="2337812" y="1500738"/>
            <a:ext cx="5305861" cy="1384505"/>
          </a:xfrm>
        </p:spPr>
        <p:txBody>
          <a:bodyPr>
            <a:normAutofit/>
          </a:bodyPr>
          <a:lstStyle/>
          <a:p>
            <a:r>
              <a:rPr lang="fr-FR" dirty="0"/>
              <a:t>Situation-test: demande  + 10%</a:t>
            </a:r>
          </a:p>
          <a:p>
            <a:r>
              <a:rPr lang="fr-FR" sz="1500" dirty="0">
                <a:solidFill>
                  <a:schemeClr val="bg2">
                    <a:lumMod val="75000"/>
                  </a:schemeClr>
                </a:solidFill>
              </a:rPr>
              <a:t>(</a:t>
            </a:r>
            <a:r>
              <a:rPr lang="fr-FR" sz="1500" i="1" dirty="0">
                <a:solidFill>
                  <a:schemeClr val="bg2">
                    <a:lumMod val="75000"/>
                  </a:schemeClr>
                </a:solidFill>
              </a:rPr>
              <a:t>A montrer directement sous MATLAB</a:t>
            </a:r>
            <a:r>
              <a:rPr lang="fr-FR" sz="1500" dirty="0">
                <a:solidFill>
                  <a:schemeClr val="bg2">
                    <a:lumMod val="75000"/>
                  </a:schemeClr>
                </a:solidFill>
              </a:rPr>
              <a:t>)</a:t>
            </a:r>
          </a:p>
          <a:p>
            <a:endParaRPr lang="fr-FR" sz="1500" dirty="0">
              <a:solidFill>
                <a:schemeClr val="bg2">
                  <a:lumMod val="75000"/>
                </a:schemeClr>
              </a:solidFill>
            </a:endParaRPr>
          </a:p>
        </p:txBody>
      </p:sp>
      <p:sp>
        <p:nvSpPr>
          <p:cNvPr id="3" name="Espace réservé pour une image  2">
            <a:extLst>
              <a:ext uri="{FF2B5EF4-FFF2-40B4-BE49-F238E27FC236}">
                <a16:creationId xmlns:a16="http://schemas.microsoft.com/office/drawing/2014/main" id="{FCF6BA59-49DF-4ADD-94A0-F7CA2D3954A5}"/>
              </a:ext>
            </a:extLst>
          </p:cNvPr>
          <p:cNvSpPr>
            <a:spLocks noGrp="1"/>
          </p:cNvSpPr>
          <p:nvPr>
            <p:ph type="pic" sz="quarter" idx="14"/>
          </p:nvPr>
        </p:nvSpPr>
        <p:spPr/>
      </p:sp>
      <p:sp>
        <p:nvSpPr>
          <p:cNvPr id="5" name="Titre 4">
            <a:extLst>
              <a:ext uri="{FF2B5EF4-FFF2-40B4-BE49-F238E27FC236}">
                <a16:creationId xmlns:a16="http://schemas.microsoft.com/office/drawing/2014/main" id="{CACF2172-9B7C-41DF-99FD-FFD280CE2D22}"/>
              </a:ext>
            </a:extLst>
          </p:cNvPr>
          <p:cNvSpPr>
            <a:spLocks noGrp="1"/>
          </p:cNvSpPr>
          <p:nvPr>
            <p:ph type="title"/>
          </p:nvPr>
        </p:nvSpPr>
        <p:spPr/>
        <p:txBody>
          <a:bodyPr/>
          <a:lstStyle/>
          <a:p>
            <a:r>
              <a:rPr lang="fr-FR" dirty="0"/>
              <a:t>Résultats des simulations</a:t>
            </a:r>
          </a:p>
        </p:txBody>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p:txBody>
          <a:bodyPr/>
          <a:lstStyle/>
          <a:p>
            <a:r>
              <a:rPr lang="fr-FR" dirty="0"/>
              <a:t>Prise en compte de la variabilité</a:t>
            </a:r>
          </a:p>
        </p:txBody>
      </p:sp>
    </p:spTree>
    <p:extLst>
      <p:ext uri="{BB962C8B-B14F-4D97-AF65-F5344CB8AC3E}">
        <p14:creationId xmlns:p14="http://schemas.microsoft.com/office/powerpoint/2010/main" val="2409754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ADBB63C-E40D-4083-A44B-34D742D7F100}"/>
              </a:ext>
            </a:extLst>
          </p:cNvPr>
          <p:cNvPicPr>
            <a:picLocks noChangeAspect="1"/>
          </p:cNvPicPr>
          <p:nvPr/>
        </p:nvPicPr>
        <p:blipFill>
          <a:blip r:embed="rId2"/>
          <a:stretch>
            <a:fillRect/>
          </a:stretch>
        </p:blipFill>
        <p:spPr>
          <a:xfrm>
            <a:off x="1334687" y="1817491"/>
            <a:ext cx="6623851" cy="4585743"/>
          </a:xfrm>
          <a:prstGeom prst="rect">
            <a:avLst/>
          </a:prstGeom>
        </p:spPr>
      </p:pic>
      <p:sp>
        <p:nvSpPr>
          <p:cNvPr id="2" name="Espace réservé du texte 1">
            <a:extLst>
              <a:ext uri="{FF2B5EF4-FFF2-40B4-BE49-F238E27FC236}">
                <a16:creationId xmlns:a16="http://schemas.microsoft.com/office/drawing/2014/main" id="{273B71B8-B442-4646-8E6E-837783128D90}"/>
              </a:ext>
            </a:extLst>
          </p:cNvPr>
          <p:cNvSpPr>
            <a:spLocks noGrp="1"/>
          </p:cNvSpPr>
          <p:nvPr>
            <p:ph type="body" sz="quarter" idx="16"/>
          </p:nvPr>
        </p:nvSpPr>
        <p:spPr>
          <a:xfrm>
            <a:off x="1775532" y="1500738"/>
            <a:ext cx="5823751" cy="1384505"/>
          </a:xfrm>
        </p:spPr>
        <p:txBody>
          <a:bodyPr>
            <a:normAutofit/>
          </a:bodyPr>
          <a:lstStyle/>
          <a:p>
            <a:r>
              <a:rPr lang="fr-FR" dirty="0"/>
              <a:t>Situation-test: capacité d’un arc  - 10%</a:t>
            </a:r>
          </a:p>
          <a:p>
            <a:r>
              <a:rPr lang="fr-FR" sz="1500" dirty="0">
                <a:solidFill>
                  <a:schemeClr val="bg2">
                    <a:lumMod val="75000"/>
                  </a:schemeClr>
                </a:solidFill>
              </a:rPr>
              <a:t>(</a:t>
            </a:r>
            <a:r>
              <a:rPr lang="fr-FR" sz="1500" i="1" dirty="0">
                <a:solidFill>
                  <a:schemeClr val="bg2">
                    <a:lumMod val="75000"/>
                  </a:schemeClr>
                </a:solidFill>
              </a:rPr>
              <a:t>A montrer directement sous MATLAB</a:t>
            </a:r>
            <a:r>
              <a:rPr lang="fr-FR" sz="1500" dirty="0">
                <a:solidFill>
                  <a:schemeClr val="bg2">
                    <a:lumMod val="75000"/>
                  </a:schemeClr>
                </a:solidFill>
              </a:rPr>
              <a:t>)</a:t>
            </a:r>
          </a:p>
          <a:p>
            <a:endParaRPr lang="fr-FR" sz="1500" dirty="0">
              <a:solidFill>
                <a:schemeClr val="bg2">
                  <a:lumMod val="75000"/>
                </a:schemeClr>
              </a:solidFill>
            </a:endParaRPr>
          </a:p>
        </p:txBody>
      </p:sp>
      <p:sp>
        <p:nvSpPr>
          <p:cNvPr id="3" name="Espace réservé pour une image  2">
            <a:extLst>
              <a:ext uri="{FF2B5EF4-FFF2-40B4-BE49-F238E27FC236}">
                <a16:creationId xmlns:a16="http://schemas.microsoft.com/office/drawing/2014/main" id="{FCF6BA59-49DF-4ADD-94A0-F7CA2D3954A5}"/>
              </a:ext>
            </a:extLst>
          </p:cNvPr>
          <p:cNvSpPr>
            <a:spLocks noGrp="1"/>
          </p:cNvSpPr>
          <p:nvPr>
            <p:ph type="pic" sz="quarter" idx="14"/>
          </p:nvPr>
        </p:nvSpPr>
        <p:spPr/>
      </p:sp>
      <p:sp>
        <p:nvSpPr>
          <p:cNvPr id="5" name="Titre 4">
            <a:extLst>
              <a:ext uri="{FF2B5EF4-FFF2-40B4-BE49-F238E27FC236}">
                <a16:creationId xmlns:a16="http://schemas.microsoft.com/office/drawing/2014/main" id="{CACF2172-9B7C-41DF-99FD-FFD280CE2D22}"/>
              </a:ext>
            </a:extLst>
          </p:cNvPr>
          <p:cNvSpPr>
            <a:spLocks noGrp="1"/>
          </p:cNvSpPr>
          <p:nvPr>
            <p:ph type="title"/>
          </p:nvPr>
        </p:nvSpPr>
        <p:spPr/>
        <p:txBody>
          <a:bodyPr/>
          <a:lstStyle/>
          <a:p>
            <a:r>
              <a:rPr lang="fr-FR" dirty="0"/>
              <a:t>Résultats des simulations</a:t>
            </a:r>
          </a:p>
        </p:txBody>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p:txBody>
          <a:bodyPr/>
          <a:lstStyle/>
          <a:p>
            <a:r>
              <a:rPr lang="fr-FR" dirty="0"/>
              <a:t>Prise en compte de la variabilité</a:t>
            </a:r>
          </a:p>
        </p:txBody>
      </p:sp>
    </p:spTree>
    <p:extLst>
      <p:ext uri="{BB962C8B-B14F-4D97-AF65-F5344CB8AC3E}">
        <p14:creationId xmlns:p14="http://schemas.microsoft.com/office/powerpoint/2010/main" val="2011414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2ADBB63C-E40D-4083-A44B-34D742D7F100}"/>
              </a:ext>
            </a:extLst>
          </p:cNvPr>
          <p:cNvPicPr>
            <a:picLocks noChangeAspect="1"/>
          </p:cNvPicPr>
          <p:nvPr/>
        </p:nvPicPr>
        <p:blipFill>
          <a:blip r:embed="rId2"/>
          <a:stretch>
            <a:fillRect/>
          </a:stretch>
        </p:blipFill>
        <p:spPr>
          <a:xfrm>
            <a:off x="1334687" y="1817491"/>
            <a:ext cx="6623851" cy="4585743"/>
          </a:xfrm>
          <a:prstGeom prst="rect">
            <a:avLst/>
          </a:prstGeom>
        </p:spPr>
      </p:pic>
      <p:sp>
        <p:nvSpPr>
          <p:cNvPr id="2" name="Espace réservé du texte 1">
            <a:extLst>
              <a:ext uri="{FF2B5EF4-FFF2-40B4-BE49-F238E27FC236}">
                <a16:creationId xmlns:a16="http://schemas.microsoft.com/office/drawing/2014/main" id="{273B71B8-B442-4646-8E6E-837783128D90}"/>
              </a:ext>
            </a:extLst>
          </p:cNvPr>
          <p:cNvSpPr>
            <a:spLocks noGrp="1"/>
          </p:cNvSpPr>
          <p:nvPr>
            <p:ph type="body" sz="quarter" idx="16"/>
          </p:nvPr>
        </p:nvSpPr>
        <p:spPr>
          <a:xfrm>
            <a:off x="1126615" y="1484080"/>
            <a:ext cx="7039994" cy="1384505"/>
          </a:xfrm>
        </p:spPr>
        <p:txBody>
          <a:bodyPr>
            <a:normAutofit/>
          </a:bodyPr>
          <a:lstStyle/>
          <a:p>
            <a:r>
              <a:rPr lang="fr-FR" dirty="0"/>
              <a:t>Situation-test: temps de parcours à vide + 10%</a:t>
            </a:r>
          </a:p>
          <a:p>
            <a:r>
              <a:rPr lang="fr-FR" sz="1500" dirty="0">
                <a:solidFill>
                  <a:schemeClr val="bg2">
                    <a:lumMod val="75000"/>
                  </a:schemeClr>
                </a:solidFill>
              </a:rPr>
              <a:t>(</a:t>
            </a:r>
            <a:r>
              <a:rPr lang="fr-FR" sz="1500" i="1" dirty="0">
                <a:solidFill>
                  <a:schemeClr val="bg2">
                    <a:lumMod val="75000"/>
                  </a:schemeClr>
                </a:solidFill>
              </a:rPr>
              <a:t>A montrer directement sous MATLAB</a:t>
            </a:r>
            <a:r>
              <a:rPr lang="fr-FR" sz="1500" dirty="0">
                <a:solidFill>
                  <a:schemeClr val="bg2">
                    <a:lumMod val="75000"/>
                  </a:schemeClr>
                </a:solidFill>
              </a:rPr>
              <a:t>)</a:t>
            </a:r>
          </a:p>
          <a:p>
            <a:endParaRPr lang="fr-FR" sz="1500" dirty="0">
              <a:solidFill>
                <a:schemeClr val="bg2">
                  <a:lumMod val="75000"/>
                </a:schemeClr>
              </a:solidFill>
            </a:endParaRPr>
          </a:p>
        </p:txBody>
      </p:sp>
      <p:sp>
        <p:nvSpPr>
          <p:cNvPr id="5" name="Titre 4">
            <a:extLst>
              <a:ext uri="{FF2B5EF4-FFF2-40B4-BE49-F238E27FC236}">
                <a16:creationId xmlns:a16="http://schemas.microsoft.com/office/drawing/2014/main" id="{CACF2172-9B7C-41DF-99FD-FFD280CE2D22}"/>
              </a:ext>
            </a:extLst>
          </p:cNvPr>
          <p:cNvSpPr>
            <a:spLocks noGrp="1"/>
          </p:cNvSpPr>
          <p:nvPr>
            <p:ph type="title"/>
          </p:nvPr>
        </p:nvSpPr>
        <p:spPr/>
        <p:txBody>
          <a:bodyPr/>
          <a:lstStyle/>
          <a:p>
            <a:r>
              <a:rPr lang="fr-FR" dirty="0"/>
              <a:t>Résultats des simulations</a:t>
            </a:r>
          </a:p>
        </p:txBody>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p:txBody>
          <a:bodyPr/>
          <a:lstStyle/>
          <a:p>
            <a:r>
              <a:rPr lang="fr-FR" dirty="0"/>
              <a:t>Prise en compte de la variabilité</a:t>
            </a:r>
          </a:p>
        </p:txBody>
      </p:sp>
    </p:spTree>
    <p:extLst>
      <p:ext uri="{BB962C8B-B14F-4D97-AF65-F5344CB8AC3E}">
        <p14:creationId xmlns:p14="http://schemas.microsoft.com/office/powerpoint/2010/main" val="20927757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ACF2172-9B7C-41DF-99FD-FFD280CE2D22}"/>
              </a:ext>
            </a:extLst>
          </p:cNvPr>
          <p:cNvSpPr>
            <a:spLocks noGrp="1"/>
          </p:cNvSpPr>
          <p:nvPr>
            <p:ph type="title"/>
          </p:nvPr>
        </p:nvSpPr>
        <p:spPr/>
        <p:txBody>
          <a:bodyPr/>
          <a:lstStyle/>
          <a:p>
            <a:r>
              <a:rPr lang="fr-FR" dirty="0"/>
              <a:t>Résultats des simulations</a:t>
            </a:r>
          </a:p>
        </p:txBody>
      </p:sp>
      <p:sp>
        <p:nvSpPr>
          <p:cNvPr id="6" name="Sous-titre 5">
            <a:extLst>
              <a:ext uri="{FF2B5EF4-FFF2-40B4-BE49-F238E27FC236}">
                <a16:creationId xmlns:a16="http://schemas.microsoft.com/office/drawing/2014/main" id="{0C285833-DB7E-4CA2-826C-5B242F3266DA}"/>
              </a:ext>
            </a:extLst>
          </p:cNvPr>
          <p:cNvSpPr>
            <a:spLocks noGrp="1"/>
          </p:cNvSpPr>
          <p:nvPr>
            <p:ph type="subTitle" idx="1"/>
          </p:nvPr>
        </p:nvSpPr>
        <p:spPr>
          <a:xfrm>
            <a:off x="253959" y="549982"/>
            <a:ext cx="7877138" cy="412750"/>
          </a:xfrm>
        </p:spPr>
        <p:txBody>
          <a:bodyPr/>
          <a:lstStyle/>
          <a:p>
            <a:r>
              <a:rPr lang="fr-FR" dirty="0"/>
              <a:t>Prise en compte de l’élasticité aux temps de parcours</a:t>
            </a:r>
          </a:p>
        </p:txBody>
      </p:sp>
      <p:pic>
        <p:nvPicPr>
          <p:cNvPr id="9" name="Image 8">
            <a:extLst>
              <a:ext uri="{FF2B5EF4-FFF2-40B4-BE49-F238E27FC236}">
                <a16:creationId xmlns:a16="http://schemas.microsoft.com/office/drawing/2014/main" id="{047075A8-4322-4738-ADB8-BBDF2D967BD6}"/>
              </a:ext>
            </a:extLst>
          </p:cNvPr>
          <p:cNvPicPr>
            <a:picLocks noChangeAspect="1"/>
          </p:cNvPicPr>
          <p:nvPr/>
        </p:nvPicPr>
        <p:blipFill>
          <a:blip r:embed="rId2"/>
          <a:stretch>
            <a:fillRect/>
          </a:stretch>
        </p:blipFill>
        <p:spPr>
          <a:xfrm>
            <a:off x="2361461" y="1377544"/>
            <a:ext cx="4867182" cy="4867182"/>
          </a:xfrm>
          <a:prstGeom prst="rect">
            <a:avLst/>
          </a:prstGeom>
        </p:spPr>
      </p:pic>
    </p:spTree>
    <p:extLst>
      <p:ext uri="{BB962C8B-B14F-4D97-AF65-F5344CB8AC3E}">
        <p14:creationId xmlns:p14="http://schemas.microsoft.com/office/powerpoint/2010/main" val="912284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A4EF-A74D-43A2-99E7-F025271E639F}"/>
              </a:ext>
            </a:extLst>
          </p:cNvPr>
          <p:cNvSpPr>
            <a:spLocks noGrp="1"/>
          </p:cNvSpPr>
          <p:nvPr>
            <p:ph type="title"/>
          </p:nvPr>
        </p:nvSpPr>
        <p:spPr>
          <a:xfrm>
            <a:off x="-39002" y="22307"/>
            <a:ext cx="6404292" cy="1077218"/>
          </a:xfrm>
        </p:spPr>
        <p:txBody>
          <a:bodyPr/>
          <a:lstStyle/>
          <a:p>
            <a:r>
              <a:rPr lang="fr-FR" dirty="0"/>
              <a:t>Points-clés et bonnes pratiques</a:t>
            </a:r>
          </a:p>
        </p:txBody>
      </p:sp>
    </p:spTree>
    <p:extLst>
      <p:ext uri="{BB962C8B-B14F-4D97-AF65-F5344CB8AC3E}">
        <p14:creationId xmlns:p14="http://schemas.microsoft.com/office/powerpoint/2010/main" val="3167945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CBC799-7EAE-4E50-AF43-2CC78C3642E1}"/>
              </a:ext>
            </a:extLst>
          </p:cNvPr>
          <p:cNvSpPr>
            <a:spLocks noGrp="1"/>
          </p:cNvSpPr>
          <p:nvPr>
            <p:ph type="title"/>
          </p:nvPr>
        </p:nvSpPr>
        <p:spPr/>
        <p:txBody>
          <a:bodyPr/>
          <a:lstStyle/>
          <a:p>
            <a:r>
              <a:rPr lang="fr-FR" dirty="0"/>
              <a:t>Points-clés et bonnes pratiques</a:t>
            </a:r>
          </a:p>
        </p:txBody>
      </p:sp>
      <p:sp>
        <p:nvSpPr>
          <p:cNvPr id="5" name="Sous-titre 4">
            <a:extLst>
              <a:ext uri="{FF2B5EF4-FFF2-40B4-BE49-F238E27FC236}">
                <a16:creationId xmlns:a16="http://schemas.microsoft.com/office/drawing/2014/main" id="{4ED0B876-E62D-43D1-A006-8C5BF4579FF1}"/>
              </a:ext>
            </a:extLst>
          </p:cNvPr>
          <p:cNvSpPr>
            <a:spLocks noGrp="1"/>
          </p:cNvSpPr>
          <p:nvPr>
            <p:ph type="subTitle" idx="1"/>
          </p:nvPr>
        </p:nvSpPr>
        <p:spPr/>
        <p:txBody>
          <a:bodyPr/>
          <a:lstStyle/>
          <a:p>
            <a:r>
              <a:rPr lang="fr-FR" dirty="0"/>
              <a:t>Tour d’horizon des modèles</a:t>
            </a:r>
          </a:p>
        </p:txBody>
      </p:sp>
      <p:sp>
        <p:nvSpPr>
          <p:cNvPr id="8" name="Espace réservé du texte 7">
            <a:extLst>
              <a:ext uri="{FF2B5EF4-FFF2-40B4-BE49-F238E27FC236}">
                <a16:creationId xmlns:a16="http://schemas.microsoft.com/office/drawing/2014/main" id="{7FB9CB9B-718C-4C9C-AE62-2B5EDF26AE58}"/>
              </a:ext>
            </a:extLst>
          </p:cNvPr>
          <p:cNvSpPr>
            <a:spLocks noGrp="1"/>
          </p:cNvSpPr>
          <p:nvPr>
            <p:ph type="body" sz="quarter" idx="13"/>
          </p:nvPr>
        </p:nvSpPr>
        <p:spPr>
          <a:xfrm>
            <a:off x="805016" y="1995411"/>
            <a:ext cx="7533967" cy="3473234"/>
          </a:xfrm>
        </p:spPr>
        <p:txBody>
          <a:bodyPr/>
          <a:lstStyle/>
          <a:p>
            <a:pPr lvl="1"/>
            <a:r>
              <a:rPr lang="fr-FR" dirty="0"/>
              <a:t>Prise en compte des effets dynamiques</a:t>
            </a:r>
          </a:p>
          <a:p>
            <a:pPr lvl="1"/>
            <a:r>
              <a:rPr lang="fr-FR" dirty="0"/>
              <a:t>Prise en compte des effets d’induction / de </a:t>
            </a:r>
            <a:r>
              <a:rPr lang="fr-FR" dirty="0" err="1"/>
              <a:t>désinduction</a:t>
            </a:r>
            <a:endParaRPr lang="fr-FR" dirty="0"/>
          </a:p>
          <a:p>
            <a:pPr lvl="1"/>
            <a:r>
              <a:rPr lang="fr-FR" dirty="0"/>
              <a:t>Choix du bon niveau de détail de la description au vu des objectifs </a:t>
            </a:r>
            <a:r>
              <a:rPr lang="fr-FR" sz="1600" i="1" dirty="0"/>
              <a:t>(inutile de décrire très finement la dynamique du trafic si l’évolution de la demande liée au changement de l’offre est négligée par ailleurs)</a:t>
            </a:r>
          </a:p>
          <a:p>
            <a:pPr lvl="1"/>
            <a:r>
              <a:rPr lang="fr-FR" dirty="0"/>
              <a:t>Comment rendre compte de la variabilité des temps de parcours observés ?</a:t>
            </a:r>
          </a:p>
          <a:p>
            <a:pPr lvl="1"/>
            <a:r>
              <a:rPr lang="fr-FR" dirty="0"/>
              <a:t>Nécessité de bien documenter le modèle mis en place, y compris les détails de son implémentation</a:t>
            </a:r>
          </a:p>
          <a:p>
            <a:pPr lvl="2"/>
            <a:r>
              <a:rPr lang="fr-FR" dirty="0"/>
              <a:t>Exemple du code de </a:t>
            </a:r>
            <a:r>
              <a:rPr lang="fr-FR" dirty="0" err="1"/>
              <a:t>Ke</a:t>
            </a:r>
            <a:r>
              <a:rPr lang="fr-FR" dirty="0"/>
              <a:t> Han et al.</a:t>
            </a:r>
          </a:p>
          <a:p>
            <a:pPr lvl="1"/>
            <a:endParaRPr lang="fr-FR" dirty="0"/>
          </a:p>
        </p:txBody>
      </p:sp>
    </p:spTree>
    <p:extLst>
      <p:ext uri="{BB962C8B-B14F-4D97-AF65-F5344CB8AC3E}">
        <p14:creationId xmlns:p14="http://schemas.microsoft.com/office/powerpoint/2010/main" val="2588670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14956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23A4EF-A74D-43A2-99E7-F025271E639F}"/>
              </a:ext>
            </a:extLst>
          </p:cNvPr>
          <p:cNvSpPr>
            <a:spLocks noGrp="1"/>
          </p:cNvSpPr>
          <p:nvPr>
            <p:ph type="title"/>
          </p:nvPr>
        </p:nvSpPr>
        <p:spPr>
          <a:xfrm>
            <a:off x="-39002" y="22307"/>
            <a:ext cx="6404292" cy="1077218"/>
          </a:xfrm>
        </p:spPr>
        <p:txBody>
          <a:bodyPr/>
          <a:lstStyle/>
          <a:p>
            <a:r>
              <a:rPr lang="fr-FR" dirty="0"/>
              <a:t>Etude de cas sur l’axe A50-A501</a:t>
            </a:r>
          </a:p>
        </p:txBody>
      </p:sp>
    </p:spTree>
    <p:extLst>
      <p:ext uri="{BB962C8B-B14F-4D97-AF65-F5344CB8AC3E}">
        <p14:creationId xmlns:p14="http://schemas.microsoft.com/office/powerpoint/2010/main" val="309406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pic>
        <p:nvPicPr>
          <p:cNvPr id="16" name="Espace réservé du contenu 15">
            <a:extLst>
              <a:ext uri="{FF2B5EF4-FFF2-40B4-BE49-F238E27FC236}">
                <a16:creationId xmlns:a16="http://schemas.microsoft.com/office/drawing/2014/main" id="{3437AC97-1485-4686-BA52-03AF089C56BF}"/>
              </a:ext>
            </a:extLst>
          </p:cNvPr>
          <p:cNvPicPr>
            <a:picLocks noGrp="1" noChangeAspect="1"/>
          </p:cNvPicPr>
          <p:nvPr>
            <p:ph sz="quarter" idx="15"/>
          </p:nvPr>
        </p:nvPicPr>
        <p:blipFill>
          <a:blip r:embed="rId2" cstate="screen">
            <a:extLst>
              <a:ext uri="{28A0092B-C50C-407E-A947-70E740481C1C}">
                <a14:useLocalDpi xmlns:a14="http://schemas.microsoft.com/office/drawing/2010/main"/>
              </a:ext>
            </a:extLst>
          </a:blip>
          <a:stretch>
            <a:fillRect/>
          </a:stretch>
        </p:blipFill>
        <p:spPr>
          <a:xfrm>
            <a:off x="4028044" y="1944210"/>
            <a:ext cx="4979302" cy="3520442"/>
          </a:xfrm>
        </p:spPr>
      </p:pic>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sp>
        <p:nvSpPr>
          <p:cNvPr id="18" name="Espace réservé du contenu 3">
            <a:extLst>
              <a:ext uri="{FF2B5EF4-FFF2-40B4-BE49-F238E27FC236}">
                <a16:creationId xmlns:a16="http://schemas.microsoft.com/office/drawing/2014/main" id="{8F6AD05D-357F-4557-98E2-DF28697CB6E0}"/>
              </a:ext>
            </a:extLst>
          </p:cNvPr>
          <p:cNvSpPr txBox="1">
            <a:spLocks/>
          </p:cNvSpPr>
          <p:nvPr/>
        </p:nvSpPr>
        <p:spPr>
          <a:xfrm>
            <a:off x="2872581" y="5836682"/>
            <a:ext cx="3398838" cy="338137"/>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err="1"/>
              <a:t>sdsd</a:t>
            </a:r>
            <a:endParaRPr lang="fr-FR" dirty="0"/>
          </a:p>
        </p:txBody>
      </p:sp>
      <p:sp>
        <p:nvSpPr>
          <p:cNvPr id="6" name="Espace réservé du texte 5">
            <a:extLst>
              <a:ext uri="{FF2B5EF4-FFF2-40B4-BE49-F238E27FC236}">
                <a16:creationId xmlns:a16="http://schemas.microsoft.com/office/drawing/2014/main" id="{D7444684-7240-40AF-B453-06E58306B871}"/>
              </a:ext>
            </a:extLst>
          </p:cNvPr>
          <p:cNvSpPr>
            <a:spLocks noGrp="1"/>
          </p:cNvSpPr>
          <p:nvPr>
            <p:ph type="body" sz="quarter" idx="13"/>
          </p:nvPr>
        </p:nvSpPr>
        <p:spPr>
          <a:xfrm>
            <a:off x="83390" y="1949082"/>
            <a:ext cx="4044726" cy="3950576"/>
          </a:xfrm>
        </p:spPr>
        <p:txBody>
          <a:bodyPr>
            <a:normAutofit/>
          </a:bodyPr>
          <a:lstStyle/>
          <a:p>
            <a:pPr lvl="1">
              <a:lnSpc>
                <a:spcPct val="120000"/>
              </a:lnSpc>
            </a:pPr>
            <a:r>
              <a:rPr lang="fr-FR" dirty="0"/>
              <a:t>Axe A50-A501 d’Aubagne à Marseille</a:t>
            </a:r>
          </a:p>
          <a:p>
            <a:pPr lvl="1">
              <a:lnSpc>
                <a:spcPct val="120000"/>
              </a:lnSpc>
            </a:pPr>
            <a:r>
              <a:rPr lang="fr-FR" dirty="0"/>
              <a:t>Vitesse limitée à 90 km/h</a:t>
            </a:r>
          </a:p>
          <a:p>
            <a:pPr lvl="1">
              <a:lnSpc>
                <a:spcPct val="120000"/>
              </a:lnSpc>
            </a:pPr>
            <a:r>
              <a:rPr lang="fr-FR" dirty="0"/>
              <a:t>2 puis 3 voies dans ce sens, pour l’essentiel</a:t>
            </a:r>
          </a:p>
          <a:p>
            <a:pPr lvl="1">
              <a:lnSpc>
                <a:spcPct val="120000"/>
              </a:lnSpc>
            </a:pPr>
            <a:r>
              <a:rPr lang="fr-FR" dirty="0"/>
              <a:t>Axe très chargé en HPM, avec un temps de parcours de part en part (Aubagne(A501)</a:t>
            </a:r>
            <a:r>
              <a:rPr lang="fr-FR" dirty="0">
                <a:sym typeface="Wingdings" panose="05000000000000000000" pitchFamily="2" charset="2"/>
              </a:rPr>
              <a:t>Marseille(A50)) d’environ 11 minutes qui double presque lors de l’hyperpointe</a:t>
            </a:r>
            <a:endParaRPr lang="fr-FR" dirty="0"/>
          </a:p>
          <a:p>
            <a:pPr lvl="1">
              <a:lnSpc>
                <a:spcPct val="120000"/>
              </a:lnSpc>
            </a:pPr>
            <a:endParaRPr lang="fr-FR" dirty="0"/>
          </a:p>
          <a:p>
            <a:pPr lvl="1">
              <a:lnSpc>
                <a:spcPct val="120000"/>
              </a:lnSpc>
            </a:pPr>
            <a:endParaRPr lang="fr-FR" dirty="0"/>
          </a:p>
        </p:txBody>
      </p:sp>
    </p:spTree>
    <p:extLst>
      <p:ext uri="{BB962C8B-B14F-4D97-AF65-F5344CB8AC3E}">
        <p14:creationId xmlns:p14="http://schemas.microsoft.com/office/powerpoint/2010/main" val="1394209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sp>
        <p:nvSpPr>
          <p:cNvPr id="18" name="Espace réservé du contenu 3">
            <a:extLst>
              <a:ext uri="{FF2B5EF4-FFF2-40B4-BE49-F238E27FC236}">
                <a16:creationId xmlns:a16="http://schemas.microsoft.com/office/drawing/2014/main" id="{8F6AD05D-357F-4557-98E2-DF28697CB6E0}"/>
              </a:ext>
            </a:extLst>
          </p:cNvPr>
          <p:cNvSpPr txBox="1">
            <a:spLocks/>
          </p:cNvSpPr>
          <p:nvPr/>
        </p:nvSpPr>
        <p:spPr>
          <a:xfrm>
            <a:off x="289472" y="5423938"/>
            <a:ext cx="1679288" cy="338137"/>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a:t>
            </a:r>
            <a:r>
              <a:rPr lang="fr-FR" i="1" dirty="0"/>
              <a:t>mesures FCD</a:t>
            </a:r>
            <a:r>
              <a:rPr lang="fr-FR" dirty="0"/>
              <a:t>)</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3991" y="1407535"/>
            <a:ext cx="6643396" cy="4697925"/>
          </a:xfrm>
          <a:prstGeom prst="rect">
            <a:avLst/>
          </a:prstGeom>
        </p:spPr>
      </p:pic>
      <p:pic>
        <p:nvPicPr>
          <p:cNvPr id="8" name="Image 7">
            <a:extLst>
              <a:ext uri="{FF2B5EF4-FFF2-40B4-BE49-F238E27FC236}">
                <a16:creationId xmlns:a16="http://schemas.microsoft.com/office/drawing/2014/main" id="{526471B5-1446-4E96-91B7-D38A06DBDF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2630" y="1843653"/>
            <a:ext cx="1282376" cy="1203763"/>
          </a:xfrm>
          <a:prstGeom prst="rect">
            <a:avLst/>
          </a:prstGeom>
        </p:spPr>
      </p:pic>
    </p:spTree>
    <p:extLst>
      <p:ext uri="{BB962C8B-B14F-4D97-AF65-F5344CB8AC3E}">
        <p14:creationId xmlns:p14="http://schemas.microsoft.com/office/powerpoint/2010/main" val="100393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3991" y="1408009"/>
            <a:ext cx="6643396" cy="4696977"/>
          </a:xfrm>
          <a:prstGeom prst="rect">
            <a:avLst/>
          </a:prstGeom>
        </p:spPr>
      </p:pic>
      <p:pic>
        <p:nvPicPr>
          <p:cNvPr id="3" name="Image 2">
            <a:extLst>
              <a:ext uri="{FF2B5EF4-FFF2-40B4-BE49-F238E27FC236}">
                <a16:creationId xmlns:a16="http://schemas.microsoft.com/office/drawing/2014/main" id="{B87751B5-D9EA-44B8-AEAB-F030D08BD8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566" y="1858258"/>
            <a:ext cx="1252440" cy="1217511"/>
          </a:xfrm>
          <a:prstGeom prst="rect">
            <a:avLst/>
          </a:prstGeom>
        </p:spPr>
      </p:pic>
      <p:sp>
        <p:nvSpPr>
          <p:cNvPr id="8" name="Espace réservé du contenu 3">
            <a:extLst>
              <a:ext uri="{FF2B5EF4-FFF2-40B4-BE49-F238E27FC236}">
                <a16:creationId xmlns:a16="http://schemas.microsoft.com/office/drawing/2014/main" id="{97BDC57A-5428-41F0-B8A5-C08C5C82CF08}"/>
              </a:ext>
            </a:extLst>
          </p:cNvPr>
          <p:cNvSpPr txBox="1">
            <a:spLocks/>
          </p:cNvSpPr>
          <p:nvPr/>
        </p:nvSpPr>
        <p:spPr>
          <a:xfrm>
            <a:off x="289472" y="5423938"/>
            <a:ext cx="1679288" cy="338137"/>
          </a:xfrm>
          <a:prstGeom prst="rect">
            <a:avLst/>
          </a:prstGeom>
        </p:spPr>
        <p:txBody>
          <a:bodyPr>
            <a:noAutofit/>
          </a:bodyPr>
          <a:lstStyle>
            <a:lvl1pPr marL="0" indent="-171450" algn="ctr" defTabSz="457200" rtl="0" eaLnBrk="1" latinLnBrk="0" hangingPunct="1">
              <a:lnSpc>
                <a:spcPct val="90000"/>
              </a:lnSpc>
              <a:spcBef>
                <a:spcPts val="750"/>
              </a:spcBef>
              <a:buFont typeface="Arial" panose="020B0604020202020204" pitchFamily="34" charset="0"/>
              <a:buNone/>
              <a:defRPr lang="fr-FR" sz="1600" b="1" kern="1200" dirty="0" smtClean="0">
                <a:solidFill>
                  <a:schemeClr val="accent2"/>
                </a:solidFill>
                <a:latin typeface="Trebuchet MS" panose="020B0603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dirty="0"/>
              <a:t>(</a:t>
            </a:r>
            <a:r>
              <a:rPr lang="fr-FR" i="1" dirty="0"/>
              <a:t>mesures FCD</a:t>
            </a:r>
            <a:r>
              <a:rPr lang="fr-FR" dirty="0"/>
              <a:t>)</a:t>
            </a:r>
          </a:p>
        </p:txBody>
      </p:sp>
    </p:spTree>
    <p:extLst>
      <p:ext uri="{BB962C8B-B14F-4D97-AF65-F5344CB8AC3E}">
        <p14:creationId xmlns:p14="http://schemas.microsoft.com/office/powerpoint/2010/main" val="10759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B45A0E-3C37-47E0-B396-C81D430A9670}"/>
              </a:ext>
            </a:extLst>
          </p:cNvPr>
          <p:cNvSpPr>
            <a:spLocks noGrp="1"/>
          </p:cNvSpPr>
          <p:nvPr>
            <p:ph type="title"/>
          </p:nvPr>
        </p:nvSpPr>
        <p:spPr/>
        <p:txBody>
          <a:bodyPr/>
          <a:lstStyle/>
          <a:p>
            <a:r>
              <a:rPr lang="fr-FR" dirty="0"/>
              <a:t>Axe A50-A501: Evolution de la circulation</a:t>
            </a:r>
          </a:p>
        </p:txBody>
      </p:sp>
      <p:sp>
        <p:nvSpPr>
          <p:cNvPr id="5" name="Sous-titre 4">
            <a:extLst>
              <a:ext uri="{FF2B5EF4-FFF2-40B4-BE49-F238E27FC236}">
                <a16:creationId xmlns:a16="http://schemas.microsoft.com/office/drawing/2014/main" id="{DFA1B616-F4B1-499B-9DCA-2977A9DBCFF6}"/>
              </a:ext>
            </a:extLst>
          </p:cNvPr>
          <p:cNvSpPr>
            <a:spLocks noGrp="1"/>
          </p:cNvSpPr>
          <p:nvPr>
            <p:ph type="subTitle" idx="1"/>
          </p:nvPr>
        </p:nvSpPr>
        <p:spPr/>
        <p:txBody>
          <a:bodyPr/>
          <a:lstStyle/>
          <a:p>
            <a:r>
              <a:rPr lang="fr-FR" dirty="0"/>
              <a:t>Mardi 23 janvier 2018 (PPM)</a:t>
            </a:r>
          </a:p>
        </p:txBody>
      </p:sp>
      <p:pic>
        <p:nvPicPr>
          <p:cNvPr id="7" name="Image 6">
            <a:extLst>
              <a:ext uri="{FF2B5EF4-FFF2-40B4-BE49-F238E27FC236}">
                <a16:creationId xmlns:a16="http://schemas.microsoft.com/office/drawing/2014/main" id="{E4A61BFD-9143-49C8-93A9-2766292837B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14661" y="1408009"/>
            <a:ext cx="6642055" cy="4696977"/>
          </a:xfrm>
          <a:prstGeom prst="rect">
            <a:avLst/>
          </a:prstGeom>
        </p:spPr>
      </p:pic>
      <p:pic>
        <p:nvPicPr>
          <p:cNvPr id="4" name="Image 3">
            <a:extLst>
              <a:ext uri="{FF2B5EF4-FFF2-40B4-BE49-F238E27FC236}">
                <a16:creationId xmlns:a16="http://schemas.microsoft.com/office/drawing/2014/main" id="{A5C0EB11-5773-40FC-9D04-D3D74D7D4E6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8948" y="1828560"/>
            <a:ext cx="1285389" cy="1247209"/>
          </a:xfrm>
          <a:prstGeom prst="rect">
            <a:avLst/>
          </a:prstGeom>
        </p:spPr>
      </p:pic>
    </p:spTree>
    <p:extLst>
      <p:ext uri="{BB962C8B-B14F-4D97-AF65-F5344CB8AC3E}">
        <p14:creationId xmlns:p14="http://schemas.microsoft.com/office/powerpoint/2010/main" val="881645470"/>
      </p:ext>
    </p:extLst>
  </p:cSld>
  <p:clrMapOvr>
    <a:masterClrMapping/>
  </p:clrMapOvr>
</p:sld>
</file>

<file path=ppt/theme/theme1.xml><?xml version="1.0" encoding="utf-8"?>
<a:theme xmlns:a="http://schemas.openxmlformats.org/drawingml/2006/main" name="Explain">
  <a:themeElements>
    <a:clrScheme name="Personnalisé 6">
      <a:dk1>
        <a:sysClr val="windowText" lastClr="000000"/>
      </a:dk1>
      <a:lt1>
        <a:srgbClr val="FFFFFF"/>
      </a:lt1>
      <a:dk2>
        <a:srgbClr val="5E5E5E"/>
      </a:dk2>
      <a:lt2>
        <a:srgbClr val="BFBFBF"/>
      </a:lt2>
      <a:accent1>
        <a:srgbClr val="751614"/>
      </a:accent1>
      <a:accent2>
        <a:srgbClr val="BC1E1E"/>
      </a:accent2>
      <a:accent3>
        <a:srgbClr val="D6877F"/>
      </a:accent3>
      <a:accent4>
        <a:srgbClr val="549E39"/>
      </a:accent4>
      <a:accent5>
        <a:srgbClr val="8B7067"/>
      </a:accent5>
      <a:accent6>
        <a:srgbClr val="0F6FC6"/>
      </a:accent6>
      <a:hlink>
        <a:srgbClr val="BC1E1E"/>
      </a:hlink>
      <a:folHlink>
        <a:srgbClr val="D6877F"/>
      </a:folHlink>
    </a:clrScheme>
    <a:fontScheme name="Explain">
      <a:majorFont>
        <a:latin typeface="Trebuchet MS"/>
        <a:ea typeface=""/>
        <a:cs typeface=""/>
      </a:majorFont>
      <a:minorFont>
        <a:latin typeface="Trebuchet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150629 Modèle de présentation V3.2.potx" id="{49D4C1FC-C027-4655-8F92-4962D79EF1DE}" vid="{1B705185-620C-48DA-88BE-48DC19E74B90}"/>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470DA835D2104A82A5B4BF69BBCA2F" ma:contentTypeVersion="2" ma:contentTypeDescription="Crée un document." ma:contentTypeScope="" ma:versionID="784608f53633367b3aafc83ad09c6ed1">
  <xsd:schema xmlns:xsd="http://www.w3.org/2001/XMLSchema" xmlns:xs="http://www.w3.org/2001/XMLSchema" xmlns:p="http://schemas.microsoft.com/office/2006/metadata/properties" xmlns:ns2="d2914301-240c-4412-8c19-f13f96d2ddca" targetNamespace="http://schemas.microsoft.com/office/2006/metadata/properties" ma:root="true" ma:fieldsID="9fcf1deef5184d43d19dd587f3499e9b" ns2:_="">
    <xsd:import namespace="d2914301-240c-4412-8c19-f13f96d2ddca"/>
    <xsd:element name="properties">
      <xsd:complexType>
        <xsd:sequence>
          <xsd:element name="documentManagement">
            <xsd:complexType>
              <xsd:all>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914301-240c-4412-8c19-f13f96d2ddca"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6A0928-5948-4FCF-96C6-1B2C8C5288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914301-240c-4412-8c19-f13f96d2ddc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8E59BD-FF98-4E67-86B3-34C8E4DF5AD2}">
  <ds:schemaRefs>
    <ds:schemaRef ds:uri="http://schemas.microsoft.com/sharepoint/v3/contenttype/forms"/>
  </ds:schemaRefs>
</ds:datastoreItem>
</file>

<file path=customXml/itemProps3.xml><?xml version="1.0" encoding="utf-8"?>
<ds:datastoreItem xmlns:ds="http://schemas.openxmlformats.org/officeDocument/2006/customXml" ds:itemID="{CCF15D7D-D233-4A37-9572-5C2B2608E9A2}">
  <ds:schemaRefs>
    <ds:schemaRef ds:uri="http://schemas.microsoft.com/office/2006/metadata/properties"/>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2006/documentManagement/types"/>
    <ds:schemaRef ds:uri="http://schemas.microsoft.com/office/infopath/2007/PartnerControls"/>
    <ds:schemaRef ds:uri="d2914301-240c-4412-8c19-f13f96d2ddca"/>
  </ds:schemaRefs>
</ds:datastoreItem>
</file>

<file path=docProps/app.xml><?xml version="1.0" encoding="utf-8"?>
<Properties xmlns="http://schemas.openxmlformats.org/officeDocument/2006/extended-properties" xmlns:vt="http://schemas.openxmlformats.org/officeDocument/2006/docPropsVTypes">
  <Template>20150629 Modèle de présentation V3.3</Template>
  <TotalTime>0</TotalTime>
  <Words>1063</Words>
  <Application>Microsoft Office PowerPoint</Application>
  <PresentationFormat>Affichage à l'écran (4:3)</PresentationFormat>
  <Paragraphs>160</Paragraphs>
  <Slides>46</Slides>
  <Notes>0</Notes>
  <HiddenSlides>0</HiddenSlides>
  <MMClips>0</MMClips>
  <ScaleCrop>false</ScaleCrop>
  <HeadingPairs>
    <vt:vector size="8" baseType="variant">
      <vt:variant>
        <vt:lpstr>Polices utilisées</vt:lpstr>
      </vt:variant>
      <vt:variant>
        <vt:i4>3</vt:i4>
      </vt:variant>
      <vt:variant>
        <vt:lpstr>Thème</vt:lpstr>
      </vt:variant>
      <vt:variant>
        <vt:i4>1</vt:i4>
      </vt:variant>
      <vt:variant>
        <vt:lpstr>Titres des diapositives</vt:lpstr>
      </vt:variant>
      <vt:variant>
        <vt:i4>46</vt:i4>
      </vt:variant>
      <vt:variant>
        <vt:lpstr>Diaporamas personnalisés</vt:lpstr>
      </vt:variant>
      <vt:variant>
        <vt:i4>1</vt:i4>
      </vt:variant>
    </vt:vector>
  </HeadingPairs>
  <TitlesOfParts>
    <vt:vector size="51" baseType="lpstr">
      <vt:lpstr>Arial</vt:lpstr>
      <vt:lpstr>Calibri</vt:lpstr>
      <vt:lpstr>Trebuchet MS</vt:lpstr>
      <vt:lpstr>Explain</vt:lpstr>
      <vt:lpstr>Modélisation dynamique de la congestion sur le réseau Aix-Marseille-Provence </vt:lpstr>
      <vt:lpstr>Présentation PowerPoint</vt:lpstr>
      <vt:lpstr>Contexte local</vt:lpstr>
      <vt:lpstr>Contexte local</vt:lpstr>
      <vt:lpstr>Etude de cas sur l’axe A50-A501</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Axe A50-A501: Evolution de la circulation</vt:lpstr>
      <vt:lpstr>Modélisation de la congestion</vt:lpstr>
      <vt:lpstr>Modélisation</vt:lpstr>
      <vt:lpstr>Choix d’un modèle</vt:lpstr>
      <vt:lpstr>Choix d’un modèle: algorithme de Ke Han et al.</vt:lpstr>
      <vt:lpstr>Codification du réseau</vt:lpstr>
      <vt:lpstr>Codification du réseau</vt:lpstr>
      <vt:lpstr>Codification du réseau</vt:lpstr>
      <vt:lpstr>Méthode d’étalonnage de la demande</vt:lpstr>
      <vt:lpstr>Méthode d’étalonnage de la demande</vt:lpstr>
      <vt:lpstr>Evolution de la structure de la matrice de demande</vt:lpstr>
      <vt:lpstr>Résultats des simulations</vt:lpstr>
      <vt:lpstr>Résultats des simulations</vt:lpstr>
      <vt:lpstr>Résultats des simulations</vt:lpstr>
      <vt:lpstr>Résultats des simulations</vt:lpstr>
      <vt:lpstr>Résultats des simulations</vt:lpstr>
      <vt:lpstr>Résultats des simulations</vt:lpstr>
      <vt:lpstr>Points-clés et bonnes pratiques</vt:lpstr>
      <vt:lpstr>Points-clés et bonnes pratiques</vt:lpstr>
      <vt:lpstr>Présentation PowerPoint</vt:lpstr>
      <vt:lpstr>version 1</vt:lpstr>
    </vt:vector>
  </TitlesOfParts>
  <Company>Lycée Honoré d'Urfé</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à supprimer</dc:title>
  <dc:creator>Alexandre NICOLAS</dc:creator>
  <cp:lastModifiedBy>Nicolas Mony</cp:lastModifiedBy>
  <cp:revision>154</cp:revision>
  <dcterms:created xsi:type="dcterms:W3CDTF">2018-10-19T13:13:39Z</dcterms:created>
  <dcterms:modified xsi:type="dcterms:W3CDTF">2019-04-26T17:38:23Z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0x0101007D470DA835D2104A82A5B4BF69BBCA2F</vt:lpwstr>
  </property>
</Properties>
</file>